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7"/>
  </p:notesMasterIdLst>
  <p:sldIdLst>
    <p:sldId id="256" r:id="rId2"/>
    <p:sldId id="273" r:id="rId3"/>
    <p:sldId id="276" r:id="rId4"/>
    <p:sldId id="275" r:id="rId5"/>
    <p:sldId id="274" r:id="rId6"/>
    <p:sldId id="277" r:id="rId7"/>
    <p:sldId id="278" r:id="rId8"/>
    <p:sldId id="288" r:id="rId9"/>
    <p:sldId id="281" r:id="rId10"/>
    <p:sldId id="282" r:id="rId11"/>
    <p:sldId id="283" r:id="rId12"/>
    <p:sldId id="284" r:id="rId13"/>
    <p:sldId id="287" r:id="rId14"/>
    <p:sldId id="285" r:id="rId15"/>
    <p:sldId id="286" r:id="rId16"/>
    <p:sldId id="289" r:id="rId17"/>
    <p:sldId id="290" r:id="rId18"/>
    <p:sldId id="291" r:id="rId19"/>
    <p:sldId id="292" r:id="rId20"/>
    <p:sldId id="293" r:id="rId21"/>
    <p:sldId id="294" r:id="rId22"/>
    <p:sldId id="295" r:id="rId23"/>
    <p:sldId id="296" r:id="rId24"/>
    <p:sldId id="297" r:id="rId25"/>
    <p:sldId id="298" r:id="rId26"/>
    <p:sldId id="312" r:id="rId27"/>
    <p:sldId id="313" r:id="rId28"/>
    <p:sldId id="314" r:id="rId29"/>
    <p:sldId id="315" r:id="rId30"/>
    <p:sldId id="316" r:id="rId31"/>
    <p:sldId id="317" r:id="rId32"/>
    <p:sldId id="318" r:id="rId33"/>
    <p:sldId id="319" r:id="rId34"/>
    <p:sldId id="320" r:id="rId35"/>
    <p:sldId id="321" r:id="rId36"/>
    <p:sldId id="322" r:id="rId37"/>
    <p:sldId id="279" r:id="rId38"/>
    <p:sldId id="280" r:id="rId39"/>
    <p:sldId id="300" r:id="rId40"/>
    <p:sldId id="302" r:id="rId41"/>
    <p:sldId id="304" r:id="rId42"/>
    <p:sldId id="307" r:id="rId43"/>
    <p:sldId id="308" r:id="rId44"/>
    <p:sldId id="309" r:id="rId45"/>
    <p:sldId id="306" r:id="rId46"/>
    <p:sldId id="310" r:id="rId47"/>
    <p:sldId id="311"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03" r:id="rId64"/>
    <p:sldId id="270" r:id="rId65"/>
    <p:sldId id="271" r:id="rId66"/>
  </p:sldIdLst>
  <p:sldSz cx="21855113" cy="12293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872">
          <p15:clr>
            <a:srgbClr val="A4A3A4"/>
          </p15:clr>
        </p15:guide>
        <p15:guide id="2" pos="6883">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heR65iXZkTWghIeOHxbNGZhnw3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874" autoAdjust="0"/>
    <p:restoredTop sz="95560" autoAdjust="0"/>
  </p:normalViewPr>
  <p:slideViewPr>
    <p:cSldViewPr snapToGrid="0">
      <p:cViewPr varScale="1">
        <p:scale>
          <a:sx n="38" d="100"/>
          <a:sy n="38" d="100"/>
        </p:scale>
        <p:origin x="108" y="1254"/>
      </p:cViewPr>
      <p:guideLst>
        <p:guide orient="horz" pos="3872"/>
        <p:guide pos="68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Cauchy-Schwarz:</a:t>
            </a:r>
            <a:r>
              <a:rPr lang="tr-TR" baseline="0" dirty="0"/>
              <a:t> </a:t>
            </a:r>
            <a:r>
              <a:rPr lang="tr-TR" dirty="0"/>
              <a:t>İki vektör arasındaki iç çarpımın mutlak değeri, normlarının çarpmasından büyük olamaz</a:t>
            </a:r>
          </a:p>
          <a:p>
            <a:pPr marL="0" lvl="0" indent="0" algn="l" rtl="0">
              <a:spcBef>
                <a:spcPts val="0"/>
              </a:spcBef>
              <a:spcAft>
                <a:spcPts val="0"/>
              </a:spcAft>
              <a:buNone/>
            </a:pPr>
            <a:r>
              <a:rPr lang="tr-TR" dirty="0"/>
              <a:t>Üçgen: Bir vektör toplamının normu, ayrı ayrı normlarının toplamından büyük olamaz:</a:t>
            </a:r>
          </a:p>
          <a:p>
            <a:pPr marL="0" lvl="0" indent="0" algn="l" rtl="0">
              <a:spcBef>
                <a:spcPts val="0"/>
              </a:spcBef>
              <a:spcAft>
                <a:spcPts val="0"/>
              </a:spcAft>
              <a:buNone/>
            </a:pPr>
            <a:r>
              <a:rPr lang="tr-TR" dirty="0"/>
              <a:t>Young Eşitsizliği: İki pozitif sayının çarpımı, kareleriyle orantılı şekilde üstten sınırlanabilir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dirty="0"/>
          </a:p>
        </p:txBody>
      </p:sp>
    </p:spTree>
    <p:extLst>
      <p:ext uri="{BB962C8B-B14F-4D97-AF65-F5344CB8AC3E}">
        <p14:creationId xmlns:p14="http://schemas.microsoft.com/office/powerpoint/2010/main" val="3807242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dirty="0"/>
              <a:t>1 -</a:t>
            </a:r>
            <a:r>
              <a:rPr lang="tr-TR" b="0" baseline="0" dirty="0"/>
              <a:t> </a:t>
            </a:r>
            <a:r>
              <a:rPr lang="tr-TR" b="0" dirty="0"/>
              <a:t>x^TPAx</a:t>
            </a:r>
            <a:r>
              <a:rPr lang="tr-TR" b="0" baseline="0" dirty="0"/>
              <a:t> skaler bir değerdir ve skaler bir değerin transpozu kendisine eşittir. Bundan dolayı...</a:t>
            </a:r>
            <a:endParaRPr lang="tr-TR" b="0" dirty="0"/>
          </a:p>
          <a:p>
            <a:pPr marL="0" lvl="0" indent="0" algn="l" rtl="0">
              <a:spcBef>
                <a:spcPts val="0"/>
              </a:spcBef>
              <a:spcAft>
                <a:spcPts val="0"/>
              </a:spcAft>
              <a:buNone/>
            </a:pPr>
            <a:r>
              <a:rPr lang="tr-TR" b="0" dirty="0"/>
              <a:t>2 - x^TPx ifadesi, vektörün normunun karesiyle P'nin özdeğerleri arasında sınırlandırılabilir.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dirty="0"/>
          </a:p>
        </p:txBody>
      </p:sp>
    </p:spTree>
    <p:extLst>
      <p:ext uri="{BB962C8B-B14F-4D97-AF65-F5344CB8AC3E}">
        <p14:creationId xmlns:p14="http://schemas.microsoft.com/office/powerpoint/2010/main" val="249346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3638252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dirty="0"/>
          </a:p>
        </p:txBody>
      </p:sp>
    </p:spTree>
    <p:extLst>
      <p:ext uri="{BB962C8B-B14F-4D97-AF65-F5344CB8AC3E}">
        <p14:creationId xmlns:p14="http://schemas.microsoft.com/office/powerpoint/2010/main" val="4058320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Bu terimlerin her birinin üst sınırının bulunması gerekiyor.</a:t>
            </a: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extLst>
      <p:ext uri="{BB962C8B-B14F-4D97-AF65-F5344CB8AC3E}">
        <p14:creationId xmlns:p14="http://schemas.microsoft.com/office/powerpoint/2010/main" val="247711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X parantezi</a:t>
            </a:r>
          </a:p>
          <a:p>
            <a:pPr marL="0" lvl="0" indent="0" algn="l" rtl="0">
              <a:spcBef>
                <a:spcPts val="0"/>
              </a:spcBef>
              <a:spcAft>
                <a:spcPts val="0"/>
              </a:spcAft>
              <a:buNone/>
            </a:pPr>
            <a:r>
              <a:rPr lang="tr-TR" b="0" dirty="0"/>
              <a:t>Kapalı çevrim sistem</a:t>
            </a:r>
            <a:r>
              <a:rPr lang="tr-TR" b="0" baseline="0" dirty="0"/>
              <a:t> matrisi</a:t>
            </a:r>
          </a:p>
          <a:p>
            <a:pPr marL="0" lvl="0" indent="0" algn="l" rtl="0">
              <a:spcBef>
                <a:spcPts val="0"/>
              </a:spcBef>
              <a:spcAft>
                <a:spcPts val="0"/>
              </a:spcAft>
              <a:buNone/>
            </a:pPr>
            <a:r>
              <a:rPr lang="tr-TR" b="0" baseline="0" dirty="0"/>
              <a:t>2’li terimi ayrı ayrı yazma</a:t>
            </a:r>
          </a:p>
          <a:p>
            <a:pPr marL="0" lvl="0" indent="0" algn="l" rtl="0">
              <a:spcBef>
                <a:spcPts val="0"/>
              </a:spcBef>
              <a:spcAft>
                <a:spcPts val="0"/>
              </a:spcAft>
              <a:buNone/>
            </a:pPr>
            <a:r>
              <a:rPr lang="tr-TR" b="0" baseline="0" dirty="0"/>
              <a:t>Pozitif matris özelliği 1</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extLst>
      <p:ext uri="{BB962C8B-B14F-4D97-AF65-F5344CB8AC3E}">
        <p14:creationId xmlns:p14="http://schemas.microsoft.com/office/powerpoint/2010/main" val="262892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6. Terim 2. terimin negatifi bundan dolayı toplamları sıfır verir.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extLst>
      <p:ext uri="{BB962C8B-B14F-4D97-AF65-F5344CB8AC3E}">
        <p14:creationId xmlns:p14="http://schemas.microsoft.com/office/powerpoint/2010/main" val="1164277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eşitsizliğinden</a:t>
            </a:r>
          </a:p>
          <a:p>
            <a:pPr marL="0" lvl="0" indent="0" algn="l" rtl="0">
              <a:spcBef>
                <a:spcPts val="0"/>
              </a:spcBef>
              <a:spcAft>
                <a:spcPts val="0"/>
              </a:spcAft>
              <a:buNone/>
            </a:pPr>
            <a:r>
              <a:rPr lang="tr-TR" b="0" baseline="0" dirty="0"/>
              <a:t>Üçgen eşitsizliğinden</a:t>
            </a:r>
          </a:p>
          <a:p>
            <a:pPr marL="0" lvl="0" indent="0" algn="l" rtl="0">
              <a:spcBef>
                <a:spcPts val="0"/>
              </a:spcBef>
              <a:spcAft>
                <a:spcPts val="0"/>
              </a:spcAft>
              <a:buNone/>
            </a:pPr>
            <a:r>
              <a:rPr lang="tr-TR" b="0" baseline="0" dirty="0"/>
              <a:t>İlk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67681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İkinci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extLst>
      <p:ext uri="{BB962C8B-B14F-4D97-AF65-F5344CB8AC3E}">
        <p14:creationId xmlns:p14="http://schemas.microsoft.com/office/powerpoint/2010/main" val="4237284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Pozitif tanımlı matrix özelliği 2</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24705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35596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extLst>
      <p:ext uri="{BB962C8B-B14F-4D97-AF65-F5344CB8AC3E}">
        <p14:creationId xmlns:p14="http://schemas.microsoft.com/office/powerpoint/2010/main" val="2172777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Norm(x^TP) = norm(Px) ve Cauchy schwarz</a:t>
            </a:r>
          </a:p>
          <a:p>
            <a:pPr marL="0" lvl="0" indent="0" algn="l" rtl="0">
              <a:spcBef>
                <a:spcPts val="0"/>
              </a:spcBef>
              <a:spcAft>
                <a:spcPts val="0"/>
              </a:spcAft>
              <a:buNone/>
            </a:pPr>
            <a:r>
              <a:rPr lang="tr-TR" b="0" baseline="0" dirty="0"/>
              <a:t>Cauchy schwarz</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baseline="0" dirty="0"/>
              <a:t>Pozitif tanımlı matrix özelliği 2</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dirty="0"/>
          </a:p>
        </p:txBody>
      </p:sp>
    </p:spTree>
    <p:extLst>
      <p:ext uri="{BB962C8B-B14F-4D97-AF65-F5344CB8AC3E}">
        <p14:creationId xmlns:p14="http://schemas.microsoft.com/office/powerpoint/2010/main" val="1705209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3450446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extLst>
      <p:ext uri="{BB962C8B-B14F-4D97-AF65-F5344CB8AC3E}">
        <p14:creationId xmlns:p14="http://schemas.microsoft.com/office/powerpoint/2010/main" val="2809943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extLst>
      <p:ext uri="{BB962C8B-B14F-4D97-AF65-F5344CB8AC3E}">
        <p14:creationId xmlns:p14="http://schemas.microsoft.com/office/powerpoint/2010/main" val="3392116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extLst>
      <p:ext uri="{BB962C8B-B14F-4D97-AF65-F5344CB8AC3E}">
        <p14:creationId xmlns:p14="http://schemas.microsoft.com/office/powerpoint/2010/main" val="3466437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extLst>
      <p:ext uri="{BB962C8B-B14F-4D97-AF65-F5344CB8AC3E}">
        <p14:creationId xmlns:p14="http://schemas.microsoft.com/office/powerpoint/2010/main" val="2765605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extLst>
      <p:ext uri="{BB962C8B-B14F-4D97-AF65-F5344CB8AC3E}">
        <p14:creationId xmlns:p14="http://schemas.microsoft.com/office/powerpoint/2010/main" val="840772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2482530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extLst>
      <p:ext uri="{BB962C8B-B14F-4D97-AF65-F5344CB8AC3E}">
        <p14:creationId xmlns:p14="http://schemas.microsoft.com/office/powerpoint/2010/main" val="142477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31969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extLst>
      <p:ext uri="{BB962C8B-B14F-4D97-AF65-F5344CB8AC3E}">
        <p14:creationId xmlns:p14="http://schemas.microsoft.com/office/powerpoint/2010/main" val="61935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dirty="0"/>
          </a:p>
        </p:txBody>
      </p:sp>
    </p:spTree>
    <p:extLst>
      <p:ext uri="{BB962C8B-B14F-4D97-AF65-F5344CB8AC3E}">
        <p14:creationId xmlns:p14="http://schemas.microsoft.com/office/powerpoint/2010/main" val="3359715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dirty="0"/>
          </a:p>
        </p:txBody>
      </p:sp>
    </p:spTree>
    <p:extLst>
      <p:ext uri="{BB962C8B-B14F-4D97-AF65-F5344CB8AC3E}">
        <p14:creationId xmlns:p14="http://schemas.microsoft.com/office/powerpoint/2010/main" val="2631833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dirty="0"/>
          </a:p>
        </p:txBody>
      </p:sp>
    </p:spTree>
    <p:extLst>
      <p:ext uri="{BB962C8B-B14F-4D97-AF65-F5344CB8AC3E}">
        <p14:creationId xmlns:p14="http://schemas.microsoft.com/office/powerpoint/2010/main" val="22467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dirty="0"/>
          </a:p>
        </p:txBody>
      </p:sp>
    </p:spTree>
    <p:extLst>
      <p:ext uri="{BB962C8B-B14F-4D97-AF65-F5344CB8AC3E}">
        <p14:creationId xmlns:p14="http://schemas.microsoft.com/office/powerpoint/2010/main" val="107494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extLst>
      <p:ext uri="{BB962C8B-B14F-4D97-AF65-F5344CB8AC3E}">
        <p14:creationId xmlns:p14="http://schemas.microsoft.com/office/powerpoint/2010/main" val="1911156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dirty="0"/>
          </a:p>
        </p:txBody>
      </p:sp>
    </p:spTree>
    <p:extLst>
      <p:ext uri="{BB962C8B-B14F-4D97-AF65-F5344CB8AC3E}">
        <p14:creationId xmlns:p14="http://schemas.microsoft.com/office/powerpoint/2010/main" val="3953587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dirty="0"/>
          </a:p>
        </p:txBody>
      </p:sp>
    </p:spTree>
    <p:extLst>
      <p:ext uri="{BB962C8B-B14F-4D97-AF65-F5344CB8AC3E}">
        <p14:creationId xmlns:p14="http://schemas.microsoft.com/office/powerpoint/2010/main" val="2165456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dirty="0"/>
          </a:p>
        </p:txBody>
      </p:sp>
    </p:spTree>
    <p:extLst>
      <p:ext uri="{BB962C8B-B14F-4D97-AF65-F5344CB8AC3E}">
        <p14:creationId xmlns:p14="http://schemas.microsoft.com/office/powerpoint/2010/main" val="3907174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dirty="0"/>
          </a:p>
        </p:txBody>
      </p:sp>
    </p:spTree>
    <p:extLst>
      <p:ext uri="{BB962C8B-B14F-4D97-AF65-F5344CB8AC3E}">
        <p14:creationId xmlns:p14="http://schemas.microsoft.com/office/powerpoint/2010/main" val="192787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16409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dirty="0"/>
          </a:p>
        </p:txBody>
      </p:sp>
    </p:spTree>
    <p:extLst>
      <p:ext uri="{BB962C8B-B14F-4D97-AF65-F5344CB8AC3E}">
        <p14:creationId xmlns:p14="http://schemas.microsoft.com/office/powerpoint/2010/main" val="4018266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dirty="0"/>
          </a:p>
        </p:txBody>
      </p:sp>
    </p:spTree>
    <p:extLst>
      <p:ext uri="{BB962C8B-B14F-4D97-AF65-F5344CB8AC3E}">
        <p14:creationId xmlns:p14="http://schemas.microsoft.com/office/powerpoint/2010/main" val="1227907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dirty="0"/>
          </a:p>
        </p:txBody>
      </p:sp>
    </p:spTree>
    <p:extLst>
      <p:ext uri="{BB962C8B-B14F-4D97-AF65-F5344CB8AC3E}">
        <p14:creationId xmlns:p14="http://schemas.microsoft.com/office/powerpoint/2010/main" val="3491644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dirty="0"/>
          </a:p>
        </p:txBody>
      </p:sp>
    </p:spTree>
    <p:extLst>
      <p:ext uri="{BB962C8B-B14F-4D97-AF65-F5344CB8AC3E}">
        <p14:creationId xmlns:p14="http://schemas.microsoft.com/office/powerpoint/2010/main" val="1817861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dirty="0"/>
          </a:p>
        </p:txBody>
      </p:sp>
    </p:spTree>
    <p:extLst>
      <p:ext uri="{BB962C8B-B14F-4D97-AF65-F5344CB8AC3E}">
        <p14:creationId xmlns:p14="http://schemas.microsoft.com/office/powerpoint/2010/main" val="2604001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dirty="0"/>
          </a:p>
        </p:txBody>
      </p:sp>
    </p:spTree>
    <p:extLst>
      <p:ext uri="{BB962C8B-B14F-4D97-AF65-F5344CB8AC3E}">
        <p14:creationId xmlns:p14="http://schemas.microsoft.com/office/powerpoint/2010/main" val="518751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dirty="0"/>
          </a:p>
        </p:txBody>
      </p:sp>
    </p:spTree>
    <p:extLst>
      <p:ext uri="{BB962C8B-B14F-4D97-AF65-F5344CB8AC3E}">
        <p14:creationId xmlns:p14="http://schemas.microsoft.com/office/powerpoint/2010/main" val="40145284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dirty="0"/>
          </a:p>
        </p:txBody>
      </p:sp>
    </p:spTree>
    <p:extLst>
      <p:ext uri="{BB962C8B-B14F-4D97-AF65-F5344CB8AC3E}">
        <p14:creationId xmlns:p14="http://schemas.microsoft.com/office/powerpoint/2010/main" val="2396524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dirty="0"/>
          </a:p>
        </p:txBody>
      </p:sp>
    </p:spTree>
    <p:extLst>
      <p:ext uri="{BB962C8B-B14F-4D97-AF65-F5344CB8AC3E}">
        <p14:creationId xmlns:p14="http://schemas.microsoft.com/office/powerpoint/2010/main" val="2958435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dirty="0"/>
          </a:p>
        </p:txBody>
      </p:sp>
    </p:spTree>
    <p:extLst>
      <p:ext uri="{BB962C8B-B14F-4D97-AF65-F5344CB8AC3E}">
        <p14:creationId xmlns:p14="http://schemas.microsoft.com/office/powerpoint/2010/main" val="3605490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70652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dirty="0"/>
          </a:p>
        </p:txBody>
      </p:sp>
    </p:spTree>
    <p:extLst>
      <p:ext uri="{BB962C8B-B14F-4D97-AF65-F5344CB8AC3E}">
        <p14:creationId xmlns:p14="http://schemas.microsoft.com/office/powerpoint/2010/main" val="3691287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dirty="0"/>
          </a:p>
        </p:txBody>
      </p:sp>
    </p:spTree>
    <p:extLst>
      <p:ext uri="{BB962C8B-B14F-4D97-AF65-F5344CB8AC3E}">
        <p14:creationId xmlns:p14="http://schemas.microsoft.com/office/powerpoint/2010/main" val="3981081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dirty="0"/>
          </a:p>
        </p:txBody>
      </p:sp>
    </p:spTree>
    <p:extLst>
      <p:ext uri="{BB962C8B-B14F-4D97-AF65-F5344CB8AC3E}">
        <p14:creationId xmlns:p14="http://schemas.microsoft.com/office/powerpoint/2010/main" val="2261432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dirty="0"/>
          </a:p>
        </p:txBody>
      </p:sp>
    </p:spTree>
    <p:extLst>
      <p:ext uri="{BB962C8B-B14F-4D97-AF65-F5344CB8AC3E}">
        <p14:creationId xmlns:p14="http://schemas.microsoft.com/office/powerpoint/2010/main" val="1572430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dirty="0"/>
          </a:p>
        </p:txBody>
      </p:sp>
    </p:spTree>
    <p:extLst>
      <p:ext uri="{BB962C8B-B14F-4D97-AF65-F5344CB8AC3E}">
        <p14:creationId xmlns:p14="http://schemas.microsoft.com/office/powerpoint/2010/main" val="15526027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dirty="0"/>
          </a:p>
        </p:txBody>
      </p:sp>
    </p:spTree>
    <p:extLst>
      <p:ext uri="{BB962C8B-B14F-4D97-AF65-F5344CB8AC3E}">
        <p14:creationId xmlns:p14="http://schemas.microsoft.com/office/powerpoint/2010/main" val="4072859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dirty="0"/>
          </a:p>
        </p:txBody>
      </p:sp>
    </p:spTree>
    <p:extLst>
      <p:ext uri="{BB962C8B-B14F-4D97-AF65-F5344CB8AC3E}">
        <p14:creationId xmlns:p14="http://schemas.microsoft.com/office/powerpoint/2010/main" val="1609789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dirty="0"/>
          </a:p>
        </p:txBody>
      </p:sp>
    </p:spTree>
    <p:extLst>
      <p:ext uri="{BB962C8B-B14F-4D97-AF65-F5344CB8AC3E}">
        <p14:creationId xmlns:p14="http://schemas.microsoft.com/office/powerpoint/2010/main" val="12585425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dirty="0"/>
          </a:p>
        </p:txBody>
      </p:sp>
    </p:spTree>
    <p:extLst>
      <p:ext uri="{BB962C8B-B14F-4D97-AF65-F5344CB8AC3E}">
        <p14:creationId xmlns:p14="http://schemas.microsoft.com/office/powerpoint/2010/main" val="124953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dirty="0"/>
          </a:p>
        </p:txBody>
      </p:sp>
    </p:spTree>
    <p:extLst>
      <p:ext uri="{BB962C8B-B14F-4D97-AF65-F5344CB8AC3E}">
        <p14:creationId xmlns:p14="http://schemas.microsoft.com/office/powerpoint/2010/main" val="348159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7892177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dirty="0"/>
          </a:p>
        </p:txBody>
      </p:sp>
    </p:spTree>
    <p:extLst>
      <p:ext uri="{BB962C8B-B14F-4D97-AF65-F5344CB8AC3E}">
        <p14:creationId xmlns:p14="http://schemas.microsoft.com/office/powerpoint/2010/main" val="4247278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dirty="0"/>
          </a:p>
        </p:txBody>
      </p:sp>
    </p:spTree>
    <p:extLst>
      <p:ext uri="{BB962C8B-B14F-4D97-AF65-F5344CB8AC3E}">
        <p14:creationId xmlns:p14="http://schemas.microsoft.com/office/powerpoint/2010/main" val="24127543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dirty="0"/>
          </a:p>
        </p:txBody>
      </p:sp>
    </p:spTree>
    <p:extLst>
      <p:ext uri="{BB962C8B-B14F-4D97-AF65-F5344CB8AC3E}">
        <p14:creationId xmlns:p14="http://schemas.microsoft.com/office/powerpoint/2010/main" val="13466375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dirty="0"/>
          </a:p>
        </p:txBody>
      </p:sp>
    </p:spTree>
    <p:extLst>
      <p:ext uri="{BB962C8B-B14F-4D97-AF65-F5344CB8AC3E}">
        <p14:creationId xmlns:p14="http://schemas.microsoft.com/office/powerpoint/2010/main" val="3880298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Sistem zamanla belirli bir sınırın içine girer ve orada kalır.</a:t>
            </a:r>
          </a:p>
          <a:p>
            <a:pPr marL="0" lvl="0" indent="0" algn="l" rtl="0">
              <a:spcBef>
                <a:spcPts val="0"/>
              </a:spcBef>
              <a:spcAft>
                <a:spcPts val="0"/>
              </a:spcAft>
              <a:buNone/>
            </a:pPr>
            <a:r>
              <a:rPr lang="tr-TR" dirty="0"/>
              <a:t>Sistemi “dengeye gitmese bile” kontrolden çıkmayacak şekilde sınırlamak.</a:t>
            </a:r>
          </a:p>
          <a:p>
            <a:pPr marL="0" lvl="0" indent="0" algn="l" rtl="0">
              <a:spcBef>
                <a:spcPts val="0"/>
              </a:spcBef>
              <a:spcAft>
                <a:spcPts val="0"/>
              </a:spcAft>
              <a:buNone/>
            </a:pPr>
            <a:r>
              <a:rPr lang="tr-TR" b="1" dirty="0"/>
              <a:t>Bounded:</a:t>
            </a:r>
            <a:r>
              <a:rPr lang="tr-TR" dirty="0"/>
              <a:t> Her zaman sınırlı kalır</a:t>
            </a:r>
          </a:p>
          <a:p>
            <a:pPr marL="0" lvl="0" indent="0" algn="l" rtl="0">
              <a:spcBef>
                <a:spcPts val="0"/>
              </a:spcBef>
              <a:spcAft>
                <a:spcPts val="0"/>
              </a:spcAft>
              <a:buNone/>
            </a:pPr>
            <a:r>
              <a:rPr lang="tr-TR" b="1" dirty="0"/>
              <a:t>Ultimate bounded:</a:t>
            </a:r>
            <a:r>
              <a:rPr lang="tr-TR" dirty="0"/>
              <a:t> Başta sınırlı olmayabilir ama sonradan girer</a:t>
            </a:r>
          </a:p>
          <a:p>
            <a:pPr marL="0" lvl="0" indent="0" algn="l" rtl="0">
              <a:spcBef>
                <a:spcPts val="0"/>
              </a:spcBef>
              <a:spcAft>
                <a:spcPts val="0"/>
              </a:spcAft>
              <a:buNone/>
            </a:pPr>
            <a:r>
              <a:rPr lang="tr-TR" dirty="0"/>
              <a:t>Bozucu w ve kuantizasyon</a:t>
            </a:r>
            <a:r>
              <a:rPr lang="tr-TR" baseline="0" dirty="0"/>
              <a:t> hatası e</a:t>
            </a:r>
            <a:endParaRPr lang="tr-TR" dirty="0"/>
          </a:p>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600397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V pozitif tanımlı</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dirty="0"/>
          </a:p>
        </p:txBody>
      </p:sp>
    </p:spTree>
    <p:extLst>
      <p:ext uri="{BB962C8B-B14F-4D97-AF65-F5344CB8AC3E}">
        <p14:creationId xmlns:p14="http://schemas.microsoft.com/office/powerpoint/2010/main" val="130848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P ve theta_star</a:t>
            </a:r>
            <a:r>
              <a:rPr lang="tr-TR" baseline="0" dirty="0"/>
              <a:t> passification lemma’dan geliyor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dirty="0"/>
          </a:p>
        </p:txBody>
      </p:sp>
    </p:spTree>
    <p:extLst>
      <p:ext uri="{BB962C8B-B14F-4D97-AF65-F5344CB8AC3E}">
        <p14:creationId xmlns:p14="http://schemas.microsoft.com/office/powerpoint/2010/main" val="4185172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18" name="Google Shape;18;p1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7027469" y="-2252328"/>
            <a:ext cx="7800176" cy="1885003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12787191" y="3507395"/>
            <a:ext cx="10418258" cy="47125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3225579" y="-1068519"/>
            <a:ext cx="10418258" cy="13864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9"/>
          <p:cNvSpPr txBox="1">
            <a:spLocks noGrp="1"/>
          </p:cNvSpPr>
          <p:nvPr>
            <p:ph type="ctrTitle"/>
          </p:nvPr>
        </p:nvSpPr>
        <p:spPr>
          <a:xfrm>
            <a:off x="2731889" y="2011940"/>
            <a:ext cx="16391335" cy="427999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subTitle" idx="1"/>
          </p:nvPr>
        </p:nvSpPr>
        <p:spPr>
          <a:xfrm>
            <a:off x="2731889" y="6456986"/>
            <a:ext cx="16391335" cy="29681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793"/>
              </a:spcBef>
              <a:spcAft>
                <a:spcPts val="0"/>
              </a:spcAft>
              <a:buClr>
                <a:schemeClr val="dk1"/>
              </a:buClr>
              <a:buSzPts val="4302"/>
              <a:buNone/>
              <a:defRPr sz="4302"/>
            </a:lvl1pPr>
            <a:lvl2pPr lvl="1" algn="ctr">
              <a:lnSpc>
                <a:spcPct val="90000"/>
              </a:lnSpc>
              <a:spcBef>
                <a:spcPts val="896"/>
              </a:spcBef>
              <a:spcAft>
                <a:spcPts val="0"/>
              </a:spcAft>
              <a:buClr>
                <a:schemeClr val="dk1"/>
              </a:buClr>
              <a:buSzPts val="3585"/>
              <a:buNone/>
              <a:defRPr sz="3584"/>
            </a:lvl2pPr>
            <a:lvl3pPr lvl="2" algn="ctr">
              <a:lnSpc>
                <a:spcPct val="90000"/>
              </a:lnSpc>
              <a:spcBef>
                <a:spcPts val="896"/>
              </a:spcBef>
              <a:spcAft>
                <a:spcPts val="0"/>
              </a:spcAft>
              <a:buClr>
                <a:schemeClr val="dk1"/>
              </a:buClr>
              <a:buSzPts val="3227"/>
              <a:buNone/>
              <a:defRPr sz="3227"/>
            </a:lvl3pPr>
            <a:lvl4pPr lvl="3" algn="ctr">
              <a:lnSpc>
                <a:spcPct val="90000"/>
              </a:lnSpc>
              <a:spcBef>
                <a:spcPts val="896"/>
              </a:spcBef>
              <a:spcAft>
                <a:spcPts val="0"/>
              </a:spcAft>
              <a:buClr>
                <a:schemeClr val="dk1"/>
              </a:buClr>
              <a:buSzPts val="2868"/>
              <a:buNone/>
              <a:defRPr sz="2868"/>
            </a:lvl4pPr>
            <a:lvl5pPr lvl="4" algn="ctr">
              <a:lnSpc>
                <a:spcPct val="90000"/>
              </a:lnSpc>
              <a:spcBef>
                <a:spcPts val="896"/>
              </a:spcBef>
              <a:spcAft>
                <a:spcPts val="0"/>
              </a:spcAft>
              <a:buClr>
                <a:schemeClr val="dk1"/>
              </a:buClr>
              <a:buSzPts val="2868"/>
              <a:buNone/>
              <a:defRPr sz="2868"/>
            </a:lvl5pPr>
            <a:lvl6pPr lvl="5" algn="ctr">
              <a:lnSpc>
                <a:spcPct val="90000"/>
              </a:lnSpc>
              <a:spcBef>
                <a:spcPts val="896"/>
              </a:spcBef>
              <a:spcAft>
                <a:spcPts val="0"/>
              </a:spcAft>
              <a:buClr>
                <a:schemeClr val="dk1"/>
              </a:buClr>
              <a:buSzPts val="2868"/>
              <a:buNone/>
              <a:defRPr sz="2868"/>
            </a:lvl6pPr>
            <a:lvl7pPr lvl="6" algn="ctr">
              <a:lnSpc>
                <a:spcPct val="90000"/>
              </a:lnSpc>
              <a:spcBef>
                <a:spcPts val="896"/>
              </a:spcBef>
              <a:spcAft>
                <a:spcPts val="0"/>
              </a:spcAft>
              <a:buClr>
                <a:schemeClr val="dk1"/>
              </a:buClr>
              <a:buSzPts val="2868"/>
              <a:buNone/>
              <a:defRPr sz="2868"/>
            </a:lvl7pPr>
            <a:lvl8pPr lvl="7" algn="ctr">
              <a:lnSpc>
                <a:spcPct val="90000"/>
              </a:lnSpc>
              <a:spcBef>
                <a:spcPts val="896"/>
              </a:spcBef>
              <a:spcAft>
                <a:spcPts val="0"/>
              </a:spcAft>
              <a:buClr>
                <a:schemeClr val="dk1"/>
              </a:buClr>
              <a:buSzPts val="2868"/>
              <a:buNone/>
              <a:defRPr sz="2868"/>
            </a:lvl8pPr>
            <a:lvl9pPr lvl="8" algn="ctr">
              <a:lnSpc>
                <a:spcPct val="90000"/>
              </a:lnSpc>
              <a:spcBef>
                <a:spcPts val="896"/>
              </a:spcBef>
              <a:spcAft>
                <a:spcPts val="0"/>
              </a:spcAft>
              <a:buClr>
                <a:schemeClr val="dk1"/>
              </a:buClr>
              <a:buSzPts val="2868"/>
              <a:buNone/>
              <a:defRPr sz="2868"/>
            </a:lvl9pPr>
          </a:lstStyle>
          <a:p>
            <a:endParaRPr/>
          </a:p>
        </p:txBody>
      </p:sp>
      <p:sp>
        <p:nvSpPr>
          <p:cNvPr id="24" name="Google Shape;24;p19"/>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1491156" y="3064865"/>
            <a:ext cx="18850035" cy="51137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491156" y="8227038"/>
            <a:ext cx="18850035" cy="2689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rgbClr val="888888"/>
              </a:buClr>
              <a:buSzPts val="4302"/>
              <a:buNone/>
              <a:defRPr sz="4302">
                <a:solidFill>
                  <a:srgbClr val="888888"/>
                </a:solidFill>
              </a:defRPr>
            </a:lvl1pPr>
            <a:lvl2pPr marL="914400" lvl="1" indent="-228600" algn="l">
              <a:lnSpc>
                <a:spcPct val="90000"/>
              </a:lnSpc>
              <a:spcBef>
                <a:spcPts val="896"/>
              </a:spcBef>
              <a:spcAft>
                <a:spcPts val="0"/>
              </a:spcAft>
              <a:buClr>
                <a:srgbClr val="888888"/>
              </a:buClr>
              <a:buSzPts val="3585"/>
              <a:buNone/>
              <a:defRPr sz="3584">
                <a:solidFill>
                  <a:srgbClr val="888888"/>
                </a:solidFill>
              </a:defRPr>
            </a:lvl2pPr>
            <a:lvl3pPr marL="1371600" lvl="2" indent="-228600" algn="l">
              <a:lnSpc>
                <a:spcPct val="90000"/>
              </a:lnSpc>
              <a:spcBef>
                <a:spcPts val="896"/>
              </a:spcBef>
              <a:spcAft>
                <a:spcPts val="0"/>
              </a:spcAft>
              <a:buClr>
                <a:srgbClr val="888888"/>
              </a:buClr>
              <a:buSzPts val="3227"/>
              <a:buNone/>
              <a:defRPr sz="3227">
                <a:solidFill>
                  <a:srgbClr val="888888"/>
                </a:solidFill>
              </a:defRPr>
            </a:lvl3pPr>
            <a:lvl4pPr marL="1828800" lvl="3" indent="-228600" algn="l">
              <a:lnSpc>
                <a:spcPct val="90000"/>
              </a:lnSpc>
              <a:spcBef>
                <a:spcPts val="896"/>
              </a:spcBef>
              <a:spcAft>
                <a:spcPts val="0"/>
              </a:spcAft>
              <a:buClr>
                <a:srgbClr val="888888"/>
              </a:buClr>
              <a:buSzPts val="2868"/>
              <a:buNone/>
              <a:defRPr sz="2868">
                <a:solidFill>
                  <a:srgbClr val="888888"/>
                </a:solidFill>
              </a:defRPr>
            </a:lvl4pPr>
            <a:lvl5pPr marL="2286000" lvl="4" indent="-228600" algn="l">
              <a:lnSpc>
                <a:spcPct val="90000"/>
              </a:lnSpc>
              <a:spcBef>
                <a:spcPts val="896"/>
              </a:spcBef>
              <a:spcAft>
                <a:spcPts val="0"/>
              </a:spcAft>
              <a:buClr>
                <a:srgbClr val="888888"/>
              </a:buClr>
              <a:buSzPts val="2868"/>
              <a:buNone/>
              <a:defRPr sz="2868">
                <a:solidFill>
                  <a:srgbClr val="888888"/>
                </a:solidFill>
              </a:defRPr>
            </a:lvl5pPr>
            <a:lvl6pPr marL="2743200" lvl="5" indent="-228600" algn="l">
              <a:lnSpc>
                <a:spcPct val="90000"/>
              </a:lnSpc>
              <a:spcBef>
                <a:spcPts val="896"/>
              </a:spcBef>
              <a:spcAft>
                <a:spcPts val="0"/>
              </a:spcAft>
              <a:buClr>
                <a:srgbClr val="888888"/>
              </a:buClr>
              <a:buSzPts val="2868"/>
              <a:buNone/>
              <a:defRPr sz="2868">
                <a:solidFill>
                  <a:srgbClr val="888888"/>
                </a:solidFill>
              </a:defRPr>
            </a:lvl6pPr>
            <a:lvl7pPr marL="3200400" lvl="6" indent="-228600" algn="l">
              <a:lnSpc>
                <a:spcPct val="90000"/>
              </a:lnSpc>
              <a:spcBef>
                <a:spcPts val="896"/>
              </a:spcBef>
              <a:spcAft>
                <a:spcPts val="0"/>
              </a:spcAft>
              <a:buClr>
                <a:srgbClr val="888888"/>
              </a:buClr>
              <a:buSzPts val="2868"/>
              <a:buNone/>
              <a:defRPr sz="2868">
                <a:solidFill>
                  <a:srgbClr val="888888"/>
                </a:solidFill>
              </a:defRPr>
            </a:lvl7pPr>
            <a:lvl8pPr marL="3657600" lvl="7" indent="-228600" algn="l">
              <a:lnSpc>
                <a:spcPct val="90000"/>
              </a:lnSpc>
              <a:spcBef>
                <a:spcPts val="896"/>
              </a:spcBef>
              <a:spcAft>
                <a:spcPts val="0"/>
              </a:spcAft>
              <a:buClr>
                <a:srgbClr val="888888"/>
              </a:buClr>
              <a:buSzPts val="2868"/>
              <a:buNone/>
              <a:defRPr sz="2868">
                <a:solidFill>
                  <a:srgbClr val="888888"/>
                </a:solidFill>
              </a:defRPr>
            </a:lvl8pPr>
            <a:lvl9pPr marL="4114800" lvl="8" indent="-228600" algn="l">
              <a:lnSpc>
                <a:spcPct val="90000"/>
              </a:lnSpc>
              <a:spcBef>
                <a:spcPts val="896"/>
              </a:spcBef>
              <a:spcAft>
                <a:spcPts val="0"/>
              </a:spcAft>
              <a:buClr>
                <a:srgbClr val="888888"/>
              </a:buClr>
              <a:buSzPts val="2868"/>
              <a:buNone/>
              <a:defRPr sz="2868">
                <a:solidFill>
                  <a:srgbClr val="888888"/>
                </a:solidFill>
              </a:defRPr>
            </a:lvl9pPr>
          </a:lstStyle>
          <a:p>
            <a:endParaRPr/>
          </a:p>
        </p:txBody>
      </p:sp>
      <p:sp>
        <p:nvSpPr>
          <p:cNvPr id="30" name="Google Shape;30;p20"/>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1502539"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6" name="Google Shape;36;p21"/>
          <p:cNvSpPr txBox="1">
            <a:spLocks noGrp="1"/>
          </p:cNvSpPr>
          <p:nvPr>
            <p:ph type="body" idx="2"/>
          </p:nvPr>
        </p:nvSpPr>
        <p:spPr>
          <a:xfrm>
            <a:off x="11064151"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1505386"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1505387" y="3013640"/>
            <a:ext cx="9245736"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3" name="Google Shape;43;p22"/>
          <p:cNvSpPr txBox="1">
            <a:spLocks noGrp="1"/>
          </p:cNvSpPr>
          <p:nvPr>
            <p:ph type="body" idx="2"/>
          </p:nvPr>
        </p:nvSpPr>
        <p:spPr>
          <a:xfrm>
            <a:off x="1505387" y="4490579"/>
            <a:ext cx="9245736"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4" name="Google Shape;44;p22"/>
          <p:cNvSpPr txBox="1">
            <a:spLocks noGrp="1"/>
          </p:cNvSpPr>
          <p:nvPr>
            <p:ph type="body" idx="3"/>
          </p:nvPr>
        </p:nvSpPr>
        <p:spPr>
          <a:xfrm>
            <a:off x="11064151" y="3013640"/>
            <a:ext cx="9291270"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5" name="Google Shape;45;p22"/>
          <p:cNvSpPr txBox="1">
            <a:spLocks noGrp="1"/>
          </p:cNvSpPr>
          <p:nvPr>
            <p:ph type="body" idx="4"/>
          </p:nvPr>
        </p:nvSpPr>
        <p:spPr>
          <a:xfrm>
            <a:off x="11064151" y="4490579"/>
            <a:ext cx="9291270"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6" name="Google Shape;46;p22"/>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9291270" y="1770052"/>
            <a:ext cx="11064151" cy="8736424"/>
          </a:xfrm>
          <a:prstGeom prst="rect">
            <a:avLst/>
          </a:prstGeom>
          <a:noFill/>
          <a:ln>
            <a:noFill/>
          </a:ln>
        </p:spPr>
        <p:txBody>
          <a:bodyPr spcFirstLastPara="1" wrap="square" lIns="91425" tIns="45700" rIns="91425" bIns="45700" anchor="t" anchorCtr="0">
            <a:normAutofit/>
          </a:bodyPr>
          <a:lstStyle>
            <a:lvl1pPr marL="457200" lvl="0" indent="-592836" algn="l">
              <a:lnSpc>
                <a:spcPct val="90000"/>
              </a:lnSpc>
              <a:spcBef>
                <a:spcPts val="1793"/>
              </a:spcBef>
              <a:spcAft>
                <a:spcPts val="0"/>
              </a:spcAft>
              <a:buClr>
                <a:schemeClr val="dk1"/>
              </a:buClr>
              <a:buSzPts val="5736"/>
              <a:buChar char="•"/>
              <a:defRPr sz="5736"/>
            </a:lvl1pPr>
            <a:lvl2pPr marL="914400" lvl="1" indent="-547306" algn="l">
              <a:lnSpc>
                <a:spcPct val="90000"/>
              </a:lnSpc>
              <a:spcBef>
                <a:spcPts val="896"/>
              </a:spcBef>
              <a:spcAft>
                <a:spcPts val="0"/>
              </a:spcAft>
              <a:buClr>
                <a:schemeClr val="dk1"/>
              </a:buClr>
              <a:buSzPts val="5019"/>
              <a:buChar char="•"/>
              <a:defRPr sz="5019"/>
            </a:lvl2pPr>
            <a:lvl3pPr marL="1371600" lvl="2" indent="-501777" algn="l">
              <a:lnSpc>
                <a:spcPct val="90000"/>
              </a:lnSpc>
              <a:spcBef>
                <a:spcPts val="896"/>
              </a:spcBef>
              <a:spcAft>
                <a:spcPts val="0"/>
              </a:spcAft>
              <a:buClr>
                <a:schemeClr val="dk1"/>
              </a:buClr>
              <a:buSzPts val="4302"/>
              <a:buChar char="•"/>
              <a:defRPr sz="4302"/>
            </a:lvl3pPr>
            <a:lvl4pPr marL="1828800" lvl="3" indent="-456247" algn="l">
              <a:lnSpc>
                <a:spcPct val="90000"/>
              </a:lnSpc>
              <a:spcBef>
                <a:spcPts val="896"/>
              </a:spcBef>
              <a:spcAft>
                <a:spcPts val="0"/>
              </a:spcAft>
              <a:buClr>
                <a:schemeClr val="dk1"/>
              </a:buClr>
              <a:buSzPts val="3585"/>
              <a:buChar char="•"/>
              <a:defRPr sz="3584"/>
            </a:lvl4pPr>
            <a:lvl5pPr marL="2286000" lvl="4" indent="-456247" algn="l">
              <a:lnSpc>
                <a:spcPct val="90000"/>
              </a:lnSpc>
              <a:spcBef>
                <a:spcPts val="896"/>
              </a:spcBef>
              <a:spcAft>
                <a:spcPts val="0"/>
              </a:spcAft>
              <a:buClr>
                <a:schemeClr val="dk1"/>
              </a:buClr>
              <a:buSzPts val="3585"/>
              <a:buChar char="•"/>
              <a:defRPr sz="3584"/>
            </a:lvl5pPr>
            <a:lvl6pPr marL="2743200" lvl="5" indent="-456247" algn="l">
              <a:lnSpc>
                <a:spcPct val="90000"/>
              </a:lnSpc>
              <a:spcBef>
                <a:spcPts val="896"/>
              </a:spcBef>
              <a:spcAft>
                <a:spcPts val="0"/>
              </a:spcAft>
              <a:buClr>
                <a:schemeClr val="dk1"/>
              </a:buClr>
              <a:buSzPts val="3585"/>
              <a:buChar char="•"/>
              <a:defRPr sz="3584"/>
            </a:lvl6pPr>
            <a:lvl7pPr marL="3200400" lvl="6" indent="-456247" algn="l">
              <a:lnSpc>
                <a:spcPct val="90000"/>
              </a:lnSpc>
              <a:spcBef>
                <a:spcPts val="896"/>
              </a:spcBef>
              <a:spcAft>
                <a:spcPts val="0"/>
              </a:spcAft>
              <a:buClr>
                <a:schemeClr val="dk1"/>
              </a:buClr>
              <a:buSzPts val="3585"/>
              <a:buChar char="•"/>
              <a:defRPr sz="3584"/>
            </a:lvl7pPr>
            <a:lvl8pPr marL="3657600" lvl="7" indent="-456247" algn="l">
              <a:lnSpc>
                <a:spcPct val="90000"/>
              </a:lnSpc>
              <a:spcBef>
                <a:spcPts val="896"/>
              </a:spcBef>
              <a:spcAft>
                <a:spcPts val="0"/>
              </a:spcAft>
              <a:buClr>
                <a:schemeClr val="dk1"/>
              </a:buClr>
              <a:buSzPts val="3585"/>
              <a:buChar char="•"/>
              <a:defRPr sz="3584"/>
            </a:lvl8pPr>
            <a:lvl9pPr marL="4114800" lvl="8" indent="-456247" algn="l">
              <a:lnSpc>
                <a:spcPct val="90000"/>
              </a:lnSpc>
              <a:spcBef>
                <a:spcPts val="896"/>
              </a:spcBef>
              <a:spcAft>
                <a:spcPts val="0"/>
              </a:spcAft>
              <a:buClr>
                <a:schemeClr val="dk1"/>
              </a:buClr>
              <a:buSzPts val="3585"/>
              <a:buChar char="•"/>
              <a:defRPr sz="3584"/>
            </a:lvl9pPr>
          </a:lstStyle>
          <a:p>
            <a:endParaRPr/>
          </a:p>
        </p:txBody>
      </p:sp>
      <p:sp>
        <p:nvSpPr>
          <p:cNvPr id="61" name="Google Shape;61;p25"/>
          <p:cNvSpPr txBox="1">
            <a:spLocks noGrp="1"/>
          </p:cNvSpPr>
          <p:nvPr>
            <p:ph type="body" idx="2"/>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2" name="Google Shape;62;p25"/>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a:spLocks noGrp="1"/>
          </p:cNvSpPr>
          <p:nvPr>
            <p:ph type="pic" idx="2"/>
          </p:nvPr>
        </p:nvSpPr>
        <p:spPr>
          <a:xfrm>
            <a:off x="9291270" y="1770052"/>
            <a:ext cx="11064151" cy="8736424"/>
          </a:xfrm>
          <a:prstGeom prst="rect">
            <a:avLst/>
          </a:prstGeom>
          <a:noFill/>
          <a:ln>
            <a:noFill/>
          </a:ln>
        </p:spPr>
      </p:sp>
      <p:sp>
        <p:nvSpPr>
          <p:cNvPr id="68" name="Google Shape;68;p26"/>
          <p:cNvSpPr txBox="1">
            <a:spLocks noGrp="1"/>
          </p:cNvSpPr>
          <p:nvPr>
            <p:ph type="body" idx="1"/>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9" name="Google Shape;69;p26"/>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7887"/>
              <a:buFont typeface="Calibri"/>
              <a:buNone/>
              <a:defRPr sz="788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marR="0" lvl="0" indent="-547306" algn="l" rtl="0">
              <a:lnSpc>
                <a:spcPct val="90000"/>
              </a:lnSpc>
              <a:spcBef>
                <a:spcPts val="1793"/>
              </a:spcBef>
              <a:spcAft>
                <a:spcPts val="0"/>
              </a:spcAft>
              <a:buClr>
                <a:schemeClr val="dk1"/>
              </a:buClr>
              <a:buSzPts val="5019"/>
              <a:buFont typeface="Arial"/>
              <a:buChar char="•"/>
              <a:defRPr sz="5019" b="0" i="0" u="none" strike="noStrike" cap="none">
                <a:solidFill>
                  <a:schemeClr val="dk1"/>
                </a:solidFill>
                <a:latin typeface="Calibri"/>
                <a:ea typeface="Calibri"/>
                <a:cs typeface="Calibri"/>
                <a:sym typeface="Calibri"/>
              </a:defRPr>
            </a:lvl1pPr>
            <a:lvl2pPr marL="914400" marR="0" lvl="1" indent="-501777" algn="l" rtl="0">
              <a:lnSpc>
                <a:spcPct val="90000"/>
              </a:lnSpc>
              <a:spcBef>
                <a:spcPts val="896"/>
              </a:spcBef>
              <a:spcAft>
                <a:spcPts val="0"/>
              </a:spcAft>
              <a:buClr>
                <a:schemeClr val="dk1"/>
              </a:buClr>
              <a:buSzPts val="4302"/>
              <a:buFont typeface="Arial"/>
              <a:buChar char="•"/>
              <a:defRPr sz="4302" b="0" i="0" u="none" strike="noStrike" cap="none">
                <a:solidFill>
                  <a:schemeClr val="dk1"/>
                </a:solidFill>
                <a:latin typeface="Calibri"/>
                <a:ea typeface="Calibri"/>
                <a:cs typeface="Calibri"/>
                <a:sym typeface="Calibri"/>
              </a:defRPr>
            </a:lvl2pPr>
            <a:lvl3pPr marL="1371600" marR="0" lvl="2" indent="-456247" algn="l" rtl="0">
              <a:lnSpc>
                <a:spcPct val="90000"/>
              </a:lnSpc>
              <a:spcBef>
                <a:spcPts val="896"/>
              </a:spcBef>
              <a:spcAft>
                <a:spcPts val="0"/>
              </a:spcAft>
              <a:buClr>
                <a:schemeClr val="dk1"/>
              </a:buClr>
              <a:buSzPts val="3585"/>
              <a:buFont typeface="Arial"/>
              <a:buChar char="•"/>
              <a:defRPr sz="3584" b="0" i="0" u="none" strike="noStrike" cap="none">
                <a:solidFill>
                  <a:schemeClr val="dk1"/>
                </a:solidFill>
                <a:latin typeface="Calibri"/>
                <a:ea typeface="Calibri"/>
                <a:cs typeface="Calibri"/>
                <a:sym typeface="Calibri"/>
              </a:defRPr>
            </a:lvl3pPr>
            <a:lvl4pPr marL="1828800" marR="0" lvl="3"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4pPr>
            <a:lvl5pPr marL="2286000" marR="0" lvl="4"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5pPr>
            <a:lvl6pPr marL="2743200" marR="0" lvl="5"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6pPr>
            <a:lvl7pPr marL="3200400" marR="0" lvl="6"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7pPr>
            <a:lvl8pPr marL="3657600" marR="0" lvl="7"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8pPr>
            <a:lvl9pPr marL="4114800" marR="0" lvl="8"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151" b="0" i="0" u="none" strike="noStrike" cap="none">
                <a:solidFill>
                  <a:srgbClr val="888888"/>
                </a:solidFill>
                <a:latin typeface="Calibri"/>
                <a:ea typeface="Calibri"/>
                <a:cs typeface="Calibri"/>
                <a:sym typeface="Calibri"/>
              </a:defRPr>
            </a:lvl1pPr>
            <a:lvl2pPr marL="0" marR="0" lvl="1" indent="0" algn="r" rtl="0">
              <a:spcBef>
                <a:spcPts val="0"/>
              </a:spcBef>
              <a:buNone/>
              <a:defRPr sz="2151" b="0" i="0" u="none" strike="noStrike" cap="none">
                <a:solidFill>
                  <a:srgbClr val="888888"/>
                </a:solidFill>
                <a:latin typeface="Calibri"/>
                <a:ea typeface="Calibri"/>
                <a:cs typeface="Calibri"/>
                <a:sym typeface="Calibri"/>
              </a:defRPr>
            </a:lvl2pPr>
            <a:lvl3pPr marL="0" marR="0" lvl="2" indent="0" algn="r" rtl="0">
              <a:spcBef>
                <a:spcPts val="0"/>
              </a:spcBef>
              <a:buNone/>
              <a:defRPr sz="2151" b="0" i="0" u="none" strike="noStrike" cap="none">
                <a:solidFill>
                  <a:srgbClr val="888888"/>
                </a:solidFill>
                <a:latin typeface="Calibri"/>
                <a:ea typeface="Calibri"/>
                <a:cs typeface="Calibri"/>
                <a:sym typeface="Calibri"/>
              </a:defRPr>
            </a:lvl3pPr>
            <a:lvl4pPr marL="0" marR="0" lvl="3" indent="0" algn="r" rtl="0">
              <a:spcBef>
                <a:spcPts val="0"/>
              </a:spcBef>
              <a:buNone/>
              <a:defRPr sz="2151" b="0" i="0" u="none" strike="noStrike" cap="none">
                <a:solidFill>
                  <a:srgbClr val="888888"/>
                </a:solidFill>
                <a:latin typeface="Calibri"/>
                <a:ea typeface="Calibri"/>
                <a:cs typeface="Calibri"/>
                <a:sym typeface="Calibri"/>
              </a:defRPr>
            </a:lvl4pPr>
            <a:lvl5pPr marL="0" marR="0" lvl="4" indent="0" algn="r" rtl="0">
              <a:spcBef>
                <a:spcPts val="0"/>
              </a:spcBef>
              <a:buNone/>
              <a:defRPr sz="2151" b="0" i="0" u="none" strike="noStrike" cap="none">
                <a:solidFill>
                  <a:srgbClr val="888888"/>
                </a:solidFill>
                <a:latin typeface="Calibri"/>
                <a:ea typeface="Calibri"/>
                <a:cs typeface="Calibri"/>
                <a:sym typeface="Calibri"/>
              </a:defRPr>
            </a:lvl5pPr>
            <a:lvl6pPr marL="0" marR="0" lvl="5" indent="0" algn="r" rtl="0">
              <a:spcBef>
                <a:spcPts val="0"/>
              </a:spcBef>
              <a:buNone/>
              <a:defRPr sz="2151" b="0" i="0" u="none" strike="noStrike" cap="none">
                <a:solidFill>
                  <a:srgbClr val="888888"/>
                </a:solidFill>
                <a:latin typeface="Calibri"/>
                <a:ea typeface="Calibri"/>
                <a:cs typeface="Calibri"/>
                <a:sym typeface="Calibri"/>
              </a:defRPr>
            </a:lvl6pPr>
            <a:lvl7pPr marL="0" marR="0" lvl="6" indent="0" algn="r" rtl="0">
              <a:spcBef>
                <a:spcPts val="0"/>
              </a:spcBef>
              <a:buNone/>
              <a:defRPr sz="2151" b="0" i="0" u="none" strike="noStrike" cap="none">
                <a:solidFill>
                  <a:srgbClr val="888888"/>
                </a:solidFill>
                <a:latin typeface="Calibri"/>
                <a:ea typeface="Calibri"/>
                <a:cs typeface="Calibri"/>
                <a:sym typeface="Calibri"/>
              </a:defRPr>
            </a:lvl7pPr>
            <a:lvl8pPr marL="0" marR="0" lvl="7" indent="0" algn="r" rtl="0">
              <a:spcBef>
                <a:spcPts val="0"/>
              </a:spcBef>
              <a:buNone/>
              <a:defRPr sz="2151" b="0" i="0" u="none" strike="noStrike" cap="none">
                <a:solidFill>
                  <a:srgbClr val="888888"/>
                </a:solidFill>
                <a:latin typeface="Calibri"/>
                <a:ea typeface="Calibri"/>
                <a:cs typeface="Calibri"/>
                <a:sym typeface="Calibri"/>
              </a:defRPr>
            </a:lvl8pPr>
            <a:lvl9pPr marL="0" marR="0" lvl="8" indent="0" algn="r" rtl="0">
              <a:spcBef>
                <a:spcPts val="0"/>
              </a:spcBef>
              <a:buNone/>
              <a:defRPr sz="2151"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42.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png"/><Relationship Id="rId7" Type="http://schemas.openxmlformats.org/officeDocument/2006/relationships/image" Target="../media/image37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20.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50.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90.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50.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descr="İstanbul Teknik Üniversitesi | İTÜ | İTÜ 1773"/>
          <p:cNvPicPr preferRelativeResize="0"/>
          <p:nvPr/>
        </p:nvPicPr>
        <p:blipFill rotWithShape="1">
          <a:blip r:embed="rId4">
            <a:alphaModFix/>
          </a:blip>
          <a:srcRect/>
          <a:stretch/>
        </p:blipFill>
        <p:spPr>
          <a:xfrm>
            <a:off x="9084206" y="128343"/>
            <a:ext cx="5836342" cy="3558745"/>
          </a:xfrm>
          <a:prstGeom prst="rect">
            <a:avLst/>
          </a:prstGeom>
          <a:noFill/>
          <a:ln>
            <a:noFill/>
          </a:ln>
        </p:spPr>
      </p:pic>
      <p:sp>
        <p:nvSpPr>
          <p:cNvPr id="89" name="Google Shape;89;p1"/>
          <p:cNvSpPr txBox="1"/>
          <p:nvPr/>
        </p:nvSpPr>
        <p:spPr>
          <a:xfrm>
            <a:off x="1607427" y="3256558"/>
            <a:ext cx="18160999" cy="84022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en-US" sz="4500" b="1" i="0" u="none" strike="noStrike" cap="none"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Uyarlamalı</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Kontrol</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Sistemleri</a:t>
            </a:r>
            <a:r>
              <a:rPr lang="tr-TR" sz="4500" b="1" dirty="0">
                <a:solidFill>
                  <a:schemeClr val="lt1"/>
                </a:solidFill>
                <a:latin typeface="Times New Roman"/>
                <a:ea typeface="Times New Roman"/>
                <a:cs typeface="Times New Roman"/>
                <a:sym typeface="Times New Roman"/>
              </a:rPr>
              <a:t> </a:t>
            </a:r>
            <a:r>
              <a:rPr lang="en-US" sz="4500" b="1" dirty="0">
                <a:solidFill>
                  <a:schemeClr val="lt1"/>
                </a:solidFill>
                <a:latin typeface="Times New Roman"/>
                <a:ea typeface="Times New Roman"/>
                <a:cs typeface="Times New Roman"/>
                <a:sym typeface="Times New Roman"/>
              </a:rPr>
              <a:t>– </a:t>
            </a:r>
            <a:r>
              <a:rPr lang="en-US" sz="4500" b="1" i="0" u="none" strike="noStrike" cap="none" dirty="0">
                <a:solidFill>
                  <a:schemeClr val="lt1"/>
                </a:solidFill>
                <a:latin typeface="Times New Roman"/>
                <a:ea typeface="Times New Roman"/>
                <a:cs typeface="Times New Roman"/>
                <a:sym typeface="Times New Roman"/>
              </a:rPr>
              <a:t>KOM 5</a:t>
            </a:r>
            <a:r>
              <a:rPr lang="tr-TR" sz="4500" b="1" i="0" u="none" strike="noStrike" cap="none" dirty="0">
                <a:solidFill>
                  <a:schemeClr val="lt1"/>
                </a:solidFill>
                <a:latin typeface="Times New Roman"/>
                <a:ea typeface="Times New Roman"/>
                <a:cs typeface="Times New Roman"/>
                <a:sym typeface="Times New Roman"/>
              </a:rPr>
              <a:t>11</a:t>
            </a:r>
            <a:endParaRPr dirty="0"/>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Koordinatör</a:t>
            </a:r>
            <a:r>
              <a:rPr lang="en-US" sz="4500" b="1" i="0" u="none" strike="noStrike" cap="none" dirty="0">
                <a:solidFill>
                  <a:schemeClr val="lt1"/>
                </a:solidFill>
                <a:latin typeface="Times New Roman"/>
                <a:ea typeface="Times New Roman"/>
                <a:cs typeface="Times New Roman"/>
                <a:sym typeface="Times New Roman"/>
              </a:rPr>
              <a:t>: 	Prof. Dr. </a:t>
            </a:r>
            <a:r>
              <a:rPr lang="tr-TR" sz="4500" b="1" dirty="0">
                <a:solidFill>
                  <a:schemeClr val="lt1"/>
                </a:solidFill>
                <a:latin typeface="Times New Roman"/>
                <a:ea typeface="Times New Roman"/>
                <a:cs typeface="Times New Roman"/>
                <a:sym typeface="Times New Roman"/>
              </a:rPr>
              <a:t>Yaprak Yalçın</a:t>
            </a: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Final </a:t>
            </a:r>
            <a:r>
              <a:rPr lang="en-US" sz="4500" b="1" i="0" u="none" strike="noStrike" cap="none" dirty="0" err="1">
                <a:solidFill>
                  <a:schemeClr val="lt1"/>
                </a:solidFill>
                <a:latin typeface="Times New Roman"/>
                <a:ea typeface="Times New Roman"/>
                <a:cs typeface="Times New Roman"/>
                <a:sym typeface="Times New Roman"/>
              </a:rPr>
              <a:t>Proje</a:t>
            </a:r>
            <a:r>
              <a:rPr lang="tr-TR" sz="4500" b="1" dirty="0">
                <a:solidFill>
                  <a:schemeClr val="lt1"/>
                </a:solidFill>
                <a:latin typeface="Times New Roman"/>
                <a:ea typeface="Times New Roman"/>
                <a:cs typeface="Times New Roman"/>
                <a:sym typeface="Times New Roman"/>
              </a:rPr>
              <a:t>si </a:t>
            </a:r>
            <a:r>
              <a:rPr lang="tr-TR" sz="4500" b="1" i="0" u="none" strike="noStrike" cap="none" dirty="0">
                <a:solidFill>
                  <a:schemeClr val="lt1"/>
                </a:solidFill>
                <a:latin typeface="Times New Roman"/>
                <a:ea typeface="Times New Roman"/>
                <a:cs typeface="Times New Roman"/>
                <a:sym typeface="Times New Roman"/>
              </a:rPr>
              <a:t>Sunumu</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a:t>
            </a:r>
            <a:r>
              <a:rPr lang="tr-TR" sz="4500" b="1" i="0" u="none" strike="noStrike" cap="none" dirty="0">
                <a:solidFill>
                  <a:schemeClr val="lt1"/>
                </a:solidFill>
                <a:latin typeface="Times New Roman"/>
                <a:ea typeface="Times New Roman"/>
                <a:cs typeface="Times New Roman"/>
                <a:sym typeface="Times New Roman"/>
              </a:rPr>
              <a:t>Adaptive Contol of Passifiable Linear Systems with Quantized Measurements and Bounded Disturbances</a:t>
            </a:r>
            <a:r>
              <a:rPr lang="en-US" sz="4500" b="1" i="0" u="none" strike="noStrike" cap="none" dirty="0">
                <a:solidFill>
                  <a:schemeClr val="lt1"/>
                </a:solidFill>
                <a:latin typeface="Times New Roman"/>
                <a:ea typeface="Times New Roman"/>
                <a:cs typeface="Times New Roman"/>
                <a:sym typeface="Times New Roman"/>
              </a:rPr>
              <a:t>”</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Oğuz Ziya Onat 				</a:t>
            </a:r>
            <a:r>
              <a:rPr lang="en-US" sz="4500" b="1" i="0" u="none" strike="noStrike" cap="none" dirty="0">
                <a:solidFill>
                  <a:schemeClr val="lt1"/>
                </a:solidFill>
                <a:latin typeface="Times New Roman"/>
                <a:ea typeface="Times New Roman"/>
                <a:cs typeface="Times New Roman"/>
                <a:sym typeface="Times New Roman"/>
              </a:rPr>
              <a:t>Mustafa Arık</a:t>
            </a:r>
            <a:r>
              <a:rPr lang="tr-TR" sz="4500" b="1" i="0" u="none" strike="noStrike" cap="none" dirty="0">
                <a:solidFill>
                  <a:schemeClr val="lt1"/>
                </a:solidFill>
                <a:latin typeface="Times New Roman"/>
                <a:ea typeface="Times New Roman"/>
                <a:cs typeface="Times New Roman"/>
                <a:sym typeface="Times New Roman"/>
              </a:rPr>
              <a:t> 				Yunus Akdal</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XX</a:t>
            </a:r>
            <a:r>
              <a:rPr lang="en-US" sz="4500" b="1" i="0" u="none" strike="noStrike" cap="none" dirty="0">
                <a:solidFill>
                  <a:schemeClr val="lt1"/>
                </a:solidFill>
                <a:latin typeface="Times New Roman"/>
                <a:ea typeface="Times New Roman"/>
                <a:cs typeface="Times New Roman"/>
                <a:sym typeface="Times New Roman"/>
              </a:rPr>
              <a:t>.</a:t>
            </a:r>
            <a:r>
              <a:rPr lang="tr-TR" sz="4500" b="1" i="0" u="none" strike="noStrike" cap="none" dirty="0">
                <a:solidFill>
                  <a:schemeClr val="lt1"/>
                </a:solidFill>
                <a:latin typeface="Times New Roman"/>
                <a:ea typeface="Times New Roman"/>
                <a:cs typeface="Times New Roman"/>
                <a:sym typeface="Times New Roman"/>
              </a:rPr>
              <a:t>XX</a:t>
            </a:r>
            <a:r>
              <a:rPr lang="en-US" sz="4500" b="1" i="0" u="none" strike="noStrike" cap="none" dirty="0">
                <a:solidFill>
                  <a:schemeClr val="lt1"/>
                </a:solidFill>
                <a:latin typeface="Times New Roman"/>
                <a:ea typeface="Times New Roman"/>
                <a:cs typeface="Times New Roman"/>
                <a:sym typeface="Times New Roman"/>
              </a:rPr>
              <a:t>.202</a:t>
            </a:r>
            <a:r>
              <a:rPr lang="tr-TR" sz="4500" b="1" i="0" u="none" strike="noStrike" cap="none" dirty="0">
                <a:solidFill>
                  <a:schemeClr val="lt1"/>
                </a:solidFill>
                <a:latin typeface="Times New Roman"/>
                <a:ea typeface="Times New Roman"/>
                <a:cs typeface="Times New Roman"/>
                <a:sym typeface="Times New Roman"/>
              </a:rPr>
              <a:t>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996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Hazırlık</a:t>
                </a:r>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Kolaylık için aşağıdaki tanımlamalar yapılmıştır:</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Λ</m:t>
                          </m:r>
                        </m:e>
                        <m:sub>
                          <m:r>
                            <a:rPr lang="en-US" sz="4000" i="1" kern="100">
                              <a:latin typeface="Cambria Math" panose="02040503050406030204" pitchFamily="18" charset="0"/>
                              <a:ea typeface="Calibri" panose="020F0502020204030204" pitchFamily="34" charset="0"/>
                              <a:cs typeface="Arial" panose="020B0604020202020204" pitchFamily="34" charset="0"/>
                            </a:rPr>
                            <m:t>𝐶</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i="1" kern="100">
                          <a:latin typeface="Cambria Math" panose="02040503050406030204" pitchFamily="18" charset="0"/>
                          <a:ea typeface="Calibri" panose="020F0502020204030204" pitchFamily="34" charset="0"/>
                          <a:cs typeface="Arial" panose="020B0604020202020204" pitchFamily="34" charset="0"/>
                        </a:rPr>
                        <m:t>,  </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Analiz için aşağıdaki ilişkiler kullanışlı olacaktır:</a:t>
                </a:r>
              </a:p>
              <a:p>
                <a:pPr marL="457200" lvl="1"/>
                <a:r>
                  <a:rPr lang="en-US" sz="4000" b="1" dirty="0">
                    <a:latin typeface="Times New Roman" panose="02020603050405020304" pitchFamily="18" charset="0"/>
                    <a:ea typeface="Times New Roman" panose="02020603050405020304" pitchFamily="18" charset="0"/>
                    <a:cs typeface="Arial" panose="020B0604020202020204" pitchFamily="34" charset="0"/>
                  </a:rPr>
                  <a:t>Cauchy-Schwarz </a:t>
                </a:r>
                <a:r>
                  <a:rPr lang="tr-TR" sz="4000" b="1" dirty="0">
                    <a:latin typeface="Times New Roman" panose="02020603050405020304" pitchFamily="18" charset="0"/>
                    <a:ea typeface="Times New Roman" panose="02020603050405020304" pitchFamily="18" charset="0"/>
                    <a:cs typeface="Arial" panose="020B0604020202020204" pitchFamily="34" charset="0"/>
                  </a:rPr>
                  <a:t>Eşitsizliği: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r>
                        <a:rPr lang="en-US" sz="4000" i="1" kern="100">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Üçgen Eşitsizliği:</a:t>
                </a:r>
              </a:p>
              <a:p>
                <a:pPr marL="457200" lvl="1"/>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b="1"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Young Eşitsizliği:</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r>
                        <a:rPr lang="en-US" sz="4000" i="1">
                          <a:latin typeface="Cambria Math" panose="02040503050406030204" pitchFamily="18" charset="0"/>
                          <a:ea typeface="Times New Roman" panose="02020603050405020304" pitchFamily="18" charset="0"/>
                          <a:cs typeface="Arial" panose="020B0604020202020204" pitchFamily="34" charset="0"/>
                        </a:rPr>
                        <m:t>𝑎𝑏</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99668"/>
              </a:xfrm>
              <a:prstGeom prst="rect">
                <a:avLst/>
              </a:prstGeom>
              <a:blipFill>
                <a:blip r:embed="rId5"/>
                <a:stretch>
                  <a:fillRect t="-132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56873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501671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- 1</a:t>
                </a: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b="0" i="1" kern="100" smtClean="0">
                              <a:latin typeface="Cambria Math" panose="02040503050406030204" pitchFamily="18" charset="0"/>
                              <a:cs typeface="Arial" panose="020B0604020202020204" pitchFamily="34" charset="0"/>
                            </a:rPr>
                          </m:ctrlPr>
                        </m:sSupPr>
                        <m:e>
                          <m:d>
                            <m:dPr>
                              <m:ctrlPr>
                                <a:rPr lang="tr-TR" sz="4000" b="0" i="1" kern="100" smtClean="0">
                                  <a:latin typeface="Cambria Math" panose="02040503050406030204" pitchFamily="18" charset="0"/>
                                  <a:cs typeface="Arial" panose="020B0604020202020204" pitchFamily="34" charset="0"/>
                                </a:rPr>
                              </m:ctrlPr>
                            </m:dPr>
                            <m:e>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e>
                          </m:d>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𝑃</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- 2</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latin typeface="Cambria Math" panose="02040503050406030204" pitchFamily="18" charset="0"/>
                          <a:ea typeface="Times New Roman" panose="020206030504050203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5016718"/>
              </a:xfrm>
              <a:prstGeom prst="rect">
                <a:avLst/>
              </a:prstGeom>
              <a:blipFill>
                <a:blip r:embed="rId5"/>
                <a:stretch>
                  <a:fillRect t="-21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4005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11158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Sistem Tanımı</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𝐴𝑥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𝐵𝑢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𝑤</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𝑦</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𝐶𝑥</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r>
                  <a:rPr lang="tr-TR" sz="4000" kern="100" dirty="0">
                    <a:latin typeface="Cambria Math" panose="02040503050406030204" pitchFamily="18" charset="0"/>
                    <a:ea typeface="Calibri" panose="020F0502020204030204" pitchFamily="34" charset="0"/>
                    <a:cs typeface="Arial" panose="020B0604020202020204" pitchFamily="34" charset="0"/>
                  </a:rPr>
                  <a:t/>
                </a:r>
                <a:br>
                  <a:rPr lang="tr-TR" sz="4000" kern="100" dirty="0">
                    <a:latin typeface="Cambria Math" panose="02040503050406030204" pitchFamily="18" charset="0"/>
                    <a:ea typeface="Calibri" panose="020F0502020204030204" pitchFamily="34" charset="0"/>
                    <a:cs typeface="Arial" panose="020B0604020202020204" pitchFamily="34" charset="0"/>
                  </a:rPr>
                </a:b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𝛾</m:t>
                      </m:r>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𝑔</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111586"/>
              </a:xfrm>
              <a:prstGeom prst="rect">
                <a:avLst/>
              </a:prstGeom>
              <a:blipFill>
                <a:blip r:embed="rId5"/>
                <a:stretch>
                  <a:fillRect t="-15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02567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684114"/>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Hatırlatma</a:t>
                </a:r>
              </a:p>
              <a:p>
                <a:pPr marL="457200" lvl="1"/>
                <a:r>
                  <a:rPr lang="tr-TR" sz="4000" dirty="0">
                    <a:latin typeface="Times New Roman" panose="02020603050405020304" pitchFamily="18" charset="0"/>
                    <a:ea typeface="Times New Roman" panose="02020603050405020304" pitchFamily="18" charset="0"/>
                    <a:cs typeface="Arial" panose="020B0604020202020204" pitchFamily="34" charset="0"/>
                  </a:rPr>
                  <a:t>Passifikasyon Lemması</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=1</m:t>
                      </m:r>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𝑃𝐵</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𝐶</m:t>
                          </m:r>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𝑔</m:t>
                      </m:r>
                    </m:oMath>
                  </m:oMathPara>
                </a14:m>
                <a:endParaRPr lang="tr-TR" sz="40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effectLst/>
                    <a:latin typeface="Cambria Math" panose="02040503050406030204" pitchFamily="18" charset="0"/>
                  </a:rPr>
                  <a:t>    Quantizer Tanımı</a:t>
                </a:r>
                <a:br>
                  <a:rPr lang="tr-TR" sz="40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r>
                        <a:rPr lang="en-US" sz="4000" i="1">
                          <a:effectLst/>
                          <a:latin typeface="Cambria Math" panose="02040503050406030204" pitchFamily="18" charset="0"/>
                          <a:ea typeface="Times New Roman" panose="02020603050405020304" pitchFamily="18" charset="0"/>
                          <a:cs typeface="Arial" panose="020B0604020202020204" pitchFamily="34" charset="0"/>
                        </a:rPr>
                        <m:t>𝑀</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684114"/>
              </a:xfrm>
              <a:prstGeom prst="rect">
                <a:avLst/>
              </a:prstGeom>
              <a:blipFill>
                <a:blip r:embed="rId5"/>
                <a:stretch>
                  <a:fillRect t="-142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6332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2612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𝐴𝑥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3</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4</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5</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6</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7</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26122"/>
              </a:xfrm>
              <a:prstGeom prst="rect">
                <a:avLst/>
              </a:prstGeom>
              <a:blipFill>
                <a:blip r:embed="rId5"/>
                <a:stretch>
                  <a:fillRect t="-13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87083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36539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latin typeface="Cambria Math" panose="02040503050406030204" pitchFamily="18" charset="0"/>
                          <a:ea typeface="Calibri" panose="020F0502020204030204" pitchFamily="34" charset="0"/>
                          <a:cs typeface="Arial" panose="020B0604020202020204" pitchFamily="34" charset="0"/>
                        </a:rPr>
                        <m:t>𝑷</m:t>
                      </m:r>
                      <m:d>
                        <m:dPr>
                          <m:begChr m:val="["/>
                          <m:end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latin typeface="Cambria Math" panose="02040503050406030204" pitchFamily="18" charset="0"/>
                              <a:ea typeface="Calibri" panose="020F0502020204030204" pitchFamily="34" charset="0"/>
                              <a:cs typeface="Arial" panose="020B0604020202020204" pitchFamily="34" charset="0"/>
                            </a:rPr>
                            <m:t>𝑨𝒙</m:t>
                          </m:r>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𝑩</m:t>
                          </m:r>
                          <m:sSubSup>
                            <m:sSub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latin typeface="Cambria Math" panose="02040503050406030204" pitchFamily="18" charset="0"/>
                                  <a:ea typeface="Calibri" panose="020F0502020204030204" pitchFamily="34" charset="0"/>
                                  <a:cs typeface="Arial" panose="020B0604020202020204" pitchFamily="34" charset="0"/>
                                </a:rPr>
                                <m:t>∗</m:t>
                              </m:r>
                            </m:sub>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bSup>
                          <m:r>
                            <a:rPr lang="en-US" sz="4000" b="1" i="1" kern="100">
                              <a:latin typeface="Cambria Math" panose="02040503050406030204" pitchFamily="18" charset="0"/>
                              <a:ea typeface="Calibri" panose="020F0502020204030204" pitchFamily="34" charset="0"/>
                              <a:cs typeface="Arial" panose="020B0604020202020204" pitchFamily="34" charset="0"/>
                            </a:rPr>
                            <m:t>𝑪𝒙</m:t>
                          </m:r>
                        </m:e>
                      </m:d>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𝐴</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sSup>
                        <m:sSupPr>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r>
                            <a:rPr lang="tr-TR" sz="4000" b="1" i="1" kern="100" smtClean="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smtClean="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e>
                      </m:d>
                      <m:r>
                        <a:rPr lang="en-US"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𝜺</m:t>
                          </m:r>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𝑷</m:t>
                          </m:r>
                        </m:e>
                      </m:d>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𝜺</m:t>
                      </m:r>
                      <m:sSup>
                        <m:sSupPr>
                          <m:ctrlPr>
                            <a:rPr lang="tr-TR"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𝑷𝒙</m:t>
                      </m:r>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365391"/>
              </a:xfrm>
              <a:prstGeom prst="rect">
                <a:avLst/>
              </a:prstGeom>
              <a:blipFill>
                <a:blip r:embed="rId5"/>
                <a:stretch>
                  <a:fillRect t="-131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126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66522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𝟐</m:t>
                        </m:r>
                      </m:sub>
                    </m:s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&amp;  </m:t>
                    </m:r>
                    <m:sSub>
                      <m:sSubPr>
                        <m:ctrlPr>
                          <a:rPr lang="tr-TR" sz="4000" b="1" i="1" kern="100"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𝟔</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r>
                        <a:rPr lang="en-US" sz="4000" b="1" i="1" kern="100">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𝟔</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𝒈</m:t>
                      </m:r>
                      <m:r>
                        <a:rPr lang="en-US" sz="4000" b="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b="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𝑇</m:t>
                          </m:r>
                        </m:e>
                        <m:sub>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2</m:t>
                          </m:r>
                        </m:sub>
                      </m:sSub>
                    </m:oMath>
                  </m:oMathPara>
                </a14:m>
                <a:endParaRPr lang="tr-TR" sz="4000" b="0" i="1" kern="1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Cambria Math" panose="02040503050406030204" pitchFamily="18" charset="0"/>
                    <a:ea typeface="Calibri" panose="020F0502020204030204" pitchFamily="34" charset="0"/>
                    <a:cs typeface="Arial" panose="020B0604020202020204" pitchFamily="34" charset="0"/>
                  </a:rPr>
                  <a:t>    O zaman</a:t>
                </a:r>
                <a:r>
                  <a:rPr lang="tr-TR" sz="4000" b="0" i="1" kern="100" dirty="0">
                    <a:effectLst/>
                    <a:latin typeface="Cambria Math" panose="02040503050406030204" pitchFamily="18" charset="0"/>
                    <a:ea typeface="Calibri" panose="020F0502020204030204" pitchFamily="34" charset="0"/>
                    <a:cs typeface="Arial" panose="020B0604020202020204" pitchFamily="34" charset="0"/>
                  </a:rPr>
                  <a:t/>
                </a:r>
                <a:br>
                  <a:rPr lang="tr-TR" sz="4000" b="0" i="1"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𝟐</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𝟔</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𝟎</m:t>
                      </m:r>
                    </m:oMath>
                  </m:oMathPara>
                </a14:m>
                <a:endParaRPr lang="tr-TR" sz="4000" b="1"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665228"/>
              </a:xfrm>
              <a:prstGeom prst="rect">
                <a:avLst/>
              </a:prstGeom>
              <a:blipFill>
                <a:blip r:embed="rId5"/>
                <a:stretch>
                  <a:fillRect t="-193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9461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55852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𝟑</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𝟑</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effectLst/>
                          <a:latin typeface="Cambria Math" panose="02040503050406030204" pitchFamily="18" charset="0"/>
                          <a:ea typeface="Calibri" panose="020F0502020204030204" pitchFamily="34" charset="0"/>
                          <a:cs typeface="Arial" panose="020B0604020202020204" pitchFamily="34" charset="0"/>
                        </a:rPr>
                        <m:t>− </m:t>
                      </m:r>
                      <m:r>
                        <a:rPr lang="en-US" sz="4000" b="1" i="1">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a:effectLst/>
                              <a:latin typeface="Cambria Math" panose="02040503050406030204" pitchFamily="18" charset="0"/>
                            </a:rPr>
                          </m:ctrlPr>
                        </m:sSupPr>
                        <m:e>
                          <m:d>
                            <m:dPr>
                              <m:ctrlPr>
                                <a:rPr lang="tr-TR" sz="4000" b="1" i="1">
                                  <a:effectLst/>
                                  <a:latin typeface="Cambria Math" panose="02040503050406030204" pitchFamily="18" charset="0"/>
                                </a:rPr>
                              </m:ctrlPr>
                            </m:dPr>
                            <m:e>
                              <m:sSub>
                                <m:sSubPr>
                                  <m:ctrlPr>
                                    <a:rPr lang="tr-TR" sz="4000" b="1" i="1">
                                      <a:effectLst/>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a:effectLst/>
                              <a:latin typeface="Cambria Math" panose="02040503050406030204" pitchFamily="18" charset="0"/>
                            </a:rPr>
                          </m:ctrlPr>
                        </m:d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smtClean="0">
                              <a:solidFill>
                                <a:srgbClr val="FF0000"/>
                              </a:solidFill>
                              <a:effectLst/>
                              <a:latin typeface="Cambria Math" panose="02040503050406030204" pitchFamily="18" charset="0"/>
                            </a:rPr>
                          </m:ctrlPr>
                        </m:dPr>
                        <m:e>
                          <m:sSup>
                            <m:sSupPr>
                              <m:ctrlPr>
                                <a:rPr lang="tr-TR" sz="4000" b="1" i="1">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𝒈</m:t>
                          </m:r>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d>
                                <m:dPr>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𝑦</m:t>
                              </m:r>
                            </m:e>
                          </m:d>
                        </m:e>
                      </m:d>
                    </m:oMath>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𝑡h𝑒𝑛</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b="1" i="1" smtClean="0">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r>
                        <a:rPr lang="tr-TR" sz="4000" b="0" i="0" smtClean="0">
                          <a:solidFill>
                            <a:srgbClr val="C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b="1" i="1" smtClean="0">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𝒆</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d>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𝒚</m:t>
                          </m:r>
                        </m:e>
                      </m:d>
                      <m:r>
                        <a:rPr lang="tr-TR" sz="4000" b="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tr-TR"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i="1">
                              <a:solidFill>
                                <a:schemeClr val="tx1"/>
                              </a:solidFill>
                              <a:latin typeface="Cambria Math" panose="02040503050406030204" pitchFamily="18" charset="0"/>
                              <a:ea typeface="Times New Roman" panose="02020603050405020304" pitchFamily="18" charset="0"/>
                            </a:rPr>
                          </m:ctrlPr>
                        </m:sSubSup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sSub>
                            <m:sSubPr>
                              <m:ctrlPr>
                                <a:rPr lang="tr-TR" sz="4000" i="1">
                                  <a:solidFill>
                                    <a:schemeClr val="tx1"/>
                                  </a:solidFill>
                                  <a:latin typeface="Cambria Math" panose="02040503050406030204" pitchFamily="18" charset="0"/>
                                  <a:ea typeface="Times New Roman" panose="02020603050405020304" pitchFamily="18" charset="0"/>
                                </a:rPr>
                              </m:ctrlPr>
                            </m:sSub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d>
                    </m:oMath>
                  </m:oMathPara>
                </a14:m>
                <a:endParaRPr lang="en-US"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b="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558521"/>
              </a:xfrm>
              <a:prstGeom prst="rect">
                <a:avLst/>
              </a:prstGeom>
              <a:blipFill>
                <a:blip r:embed="rId5"/>
                <a:stretch>
                  <a:fillRect t="-128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72775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45728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r>
                  <a:rPr lang="tr-TR" sz="4000" dirty="0">
                    <a:effectLst/>
                    <a:latin typeface="Times New Roman" panose="02020603050405020304" pitchFamily="18" charset="0"/>
                    <a:ea typeface="Times New Roman" panose="02020603050405020304" pitchFamily="18" charset="0"/>
                    <a:cs typeface="Arial" panose="020B0604020202020204" pitchFamily="34" charset="0"/>
                  </a:rPr>
                  <a:t/>
                </a:r>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oMath>
                  </m:oMathPara>
                </a14:m>
                <a:endParaRPr lang="en-US" sz="4000" b="1"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0"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2</m:t>
                          </m:r>
                        </m:sup>
                      </m:sSubSup>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Elde</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edilenleri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457287"/>
              </a:xfrm>
              <a:prstGeom prst="rect">
                <a:avLst/>
              </a:prstGeom>
              <a:blipFill>
                <a:blip r:embed="rId5"/>
                <a:stretch>
                  <a:fillRect t="-20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3629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70360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𝜎</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p>
                      <m:sSupPr>
                        <m:ctrlPr>
                          <a:rPr lang="tr-TR" sz="4000" i="1">
                            <a:solidFill>
                              <a:schemeClr val="tx1"/>
                            </a:solidFill>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 de sınırlandırılabilir, şöyle ki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olduğundan</a:t>
                </a:r>
              </a:p>
              <a:p>
                <a:pPr algn="ct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ea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b="0" i="1">
                            <a:latin typeface="Cambria Math" panose="02040503050406030204" pitchFamily="18" charset="0"/>
                            <a:ea typeface="Times New Roman" panose="02020603050405020304" pitchFamily="18" charset="0"/>
                            <a:cs typeface="Arial" panose="020B0604020202020204" pitchFamily="34" charset="0"/>
                          </a:rPr>
                          <m:t>𝑇</m:t>
                        </m:r>
                      </m:e>
                      <m:sub>
                        <m:r>
                          <a:rPr lang="en-US" sz="4000" b="0" i="1">
                            <a:latin typeface="Cambria Math" panose="02040503050406030204" pitchFamily="18" charset="0"/>
                            <a:ea typeface="Times New Roman" panose="02020603050405020304" pitchFamily="18" charset="0"/>
                            <a:cs typeface="Arial" panose="020B0604020202020204" pitchFamily="34" charset="0"/>
                          </a:rPr>
                          <m:t>3</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teriminin üst sınırı aşağıdaki gibi olur</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𝝀</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703607"/>
              </a:xfrm>
              <a:prstGeom prst="rect">
                <a:avLst/>
              </a:prstGeom>
              <a:blipFill>
                <a:blip r:embed="rId5"/>
                <a:stretch>
                  <a:fillRect t="-14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07225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8" name="Google Shape;97;p2"/>
          <p:cNvSpPr txBox="1"/>
          <p:nvPr/>
        </p:nvSpPr>
        <p:spPr>
          <a:xfrm>
            <a:off x="0" y="1829843"/>
            <a:ext cx="21183600" cy="8710036"/>
          </a:xfrm>
          <a:prstGeom prst="rect">
            <a:avLst/>
          </a:prstGeom>
          <a:noFill/>
          <a:ln>
            <a:noFill/>
          </a:ln>
        </p:spPr>
        <p:txBody>
          <a:bodyPr spcFirstLastPara="1" wrap="square" lIns="91425" tIns="45700" rIns="91425" bIns="45700" anchor="t" anchorCtr="0">
            <a:spAutoFit/>
          </a:bodyPr>
          <a:lstStyle/>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Giriş</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Sistem Tanımı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2.1    Pasifikasyon Lemması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2.2    Quantizer Modeli</a:t>
            </a: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Nihai Sınırlılık</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smtClean="0">
                <a:solidFill>
                  <a:schemeClr val="tx1"/>
                </a:solidFill>
                <a:latin typeface="Times New Roman"/>
                <a:ea typeface="Times New Roman"/>
                <a:cs typeface="Times New Roman"/>
                <a:sym typeface="Times New Roman"/>
              </a:rPr>
              <a:t>Anahtarlama</a:t>
            </a:r>
            <a:r>
              <a:rPr lang="en-US" sz="4000" dirty="0" smtClean="0">
                <a:solidFill>
                  <a:schemeClr val="tx1"/>
                </a:solidFill>
                <a:latin typeface="Times New Roman"/>
                <a:ea typeface="Times New Roman"/>
                <a:cs typeface="Times New Roman"/>
                <a:sym typeface="Times New Roman"/>
              </a:rPr>
              <a:t> </a:t>
            </a:r>
            <a:r>
              <a:rPr lang="tr-TR" sz="4000" dirty="0" smtClean="0">
                <a:solidFill>
                  <a:schemeClr val="tx1"/>
                </a:solidFill>
                <a:latin typeface="Times New Roman"/>
                <a:ea typeface="Times New Roman"/>
                <a:cs typeface="Times New Roman"/>
                <a:sym typeface="Times New Roman"/>
              </a:rPr>
              <a:t>Kontrolü</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İmplementasyon</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Sonuçlar</a:t>
            </a:r>
            <a:endParaRPr lang="en-US" sz="4000" dirty="0">
              <a:solidFill>
                <a:schemeClr val="tx1"/>
              </a:solidFill>
              <a:latin typeface="Times New Roman"/>
              <a:ea typeface="Times New Roman"/>
              <a:cs typeface="Times New Roman"/>
              <a:sym typeface="Times New Roman"/>
            </a:endParaRPr>
          </a:p>
          <a:p>
            <a:pPr marL="457200" marR="0" lvl="1" indent="0" algn="l" rtl="0">
              <a:spcBef>
                <a:spcPts val="0"/>
              </a:spcBef>
              <a:spcAft>
                <a:spcPts val="0"/>
              </a:spcAft>
              <a:buNone/>
            </a:pPr>
            <a:r>
              <a:rPr lang="en-US" sz="4000" b="0" i="0" u="none" strike="noStrike" cap="none" dirty="0">
                <a:solidFill>
                  <a:srgbClr val="002060"/>
                </a:solidFill>
                <a:latin typeface="Times New Roman"/>
                <a:ea typeface="Times New Roman"/>
                <a:cs typeface="Times New Roman"/>
                <a:sym typeface="Times New Roman"/>
              </a:rPr>
              <a:t> </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İçerik</a:t>
            </a:r>
            <a:endParaRPr dirty="0"/>
          </a:p>
        </p:txBody>
      </p:sp>
    </p:spTree>
    <p:extLst>
      <p:ext uri="{BB962C8B-B14F-4D97-AF65-F5344CB8AC3E}">
        <p14:creationId xmlns:p14="http://schemas.microsoft.com/office/powerpoint/2010/main" val="3271135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377399"/>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𝟒</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𝟒</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bSup>
                        <m:sSubSupPr>
                          <m:ctrlPr>
                            <a:rPr lang="tr-TR" sz="4000" b="1" i="1">
                              <a:effectLst/>
                              <a:latin typeface="Cambria Math" panose="02040503050406030204" pitchFamily="18" charset="0"/>
                            </a:rPr>
                          </m:ctrlPr>
                        </m:sSubSup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bSup>
                      <m:r>
                        <a:rPr lang="en-US" sz="4000" b="1" i="1">
                          <a:effectLst/>
                          <a:latin typeface="Cambria Math" panose="02040503050406030204" pitchFamily="18" charset="0"/>
                          <a:ea typeface="Calibri" panose="020F0502020204030204" pitchFamily="34" charset="0"/>
                          <a:cs typeface="Arial" panose="020B0604020202020204" pitchFamily="34" charset="0"/>
                        </a:rPr>
                        <m:t>𝒆</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smtClean="0">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𝑦</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𝑔</m:t>
                          </m:r>
                        </m:e>
                      </m:d>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sSub>
                            <m:sSubPr>
                              <m:ctrlPr>
                                <a:rPr lang="tr-TR" sz="4000" b="1" i="1">
                                  <a:solidFill>
                                    <a:srgbClr val="FF0000"/>
                                  </a:solidFill>
                                  <a:latin typeface="Cambria Math" panose="02040503050406030204" pitchFamily="18" charset="0"/>
                                  <a:ea typeface="Times New Roman" panose="02020603050405020304" pitchFamily="18" charset="0"/>
                                </a:rPr>
                              </m:ctrlPr>
                            </m:sSub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𝒆</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p>
                            <m:sSupPr>
                              <m:ctrlPr>
                                <a:rPr lang="tr-TR" sz="4000" b="1" i="1">
                                  <a:solidFill>
                                    <a:srgbClr val="00B0F0"/>
                                  </a:solidFill>
                                  <a:latin typeface="Cambria Math" panose="02040503050406030204" pitchFamily="18" charset="0"/>
                                  <a:ea typeface="Times New Roman" panose="02020603050405020304" pitchFamily="18" charset="0"/>
                                </a:rPr>
                              </m:ctrlPr>
                            </m:sSup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𝒈</m:t>
                          </m:r>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b>
                            <m:sSubPr>
                              <m:ctrlPr>
                                <a:rPr lang="tr-TR" sz="4000" b="1" i="1">
                                  <a:solidFill>
                                    <a:srgbClr val="00B0F0"/>
                                  </a:solidFill>
                                  <a:latin typeface="Cambria Math" panose="02040503050406030204" pitchFamily="18" charset="0"/>
                                  <a:ea typeface="Times New Roman" panose="02020603050405020304" pitchFamily="18" charset="0"/>
                                </a:rPr>
                              </m:ctrlPr>
                            </m:sSub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ctrlPr>
                        </m:sSubPr>
                        <m:e>
                          <m:r>
                            <a:rPr lang="tr-TR" sz="4000" b="1" i="0" smtClean="0">
                              <a:solidFill>
                                <a:srgbClr val="00B0F0"/>
                              </a:solidFill>
                              <a:latin typeface="Cambria Math" panose="02040503050406030204" pitchFamily="18" charset="0"/>
                              <a:ea typeface="Times New Roman" panose="02020603050405020304" pitchFamily="18" charset="0"/>
                            </a:rPr>
                            <m:t>𝚫</m:t>
                          </m:r>
                        </m:e>
                        <m:sub>
                          <m:r>
                            <a:rPr lang="tr-TR" sz="4000" b="1" i="1" smtClean="0">
                              <a:solidFill>
                                <a:srgbClr val="00B0F0"/>
                              </a:solidFill>
                              <a:latin typeface="Cambria Math" panose="02040503050406030204" pitchFamily="18" charset="0"/>
                              <a:ea typeface="Times New Roman" panose="02020603050405020304" pitchFamily="18" charset="0"/>
                            </a:rPr>
                            <m:t>𝒆</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i="1">
                          <a:latin typeface="Cambria Math" panose="02040503050406030204" pitchFamily="18" charset="0"/>
                          <a:ea typeface="Times New Roman" panose="02020603050405020304" pitchFamily="18" charset="0"/>
                          <a:cs typeface="Arial" panose="020B0604020202020204" pitchFamily="34" charset="0"/>
                        </a:rPr>
                        <m:t>𝜎</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4</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kern="100" smtClean="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𝒈</m:t>
                              </m:r>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sSubSup>
                        <m:sSub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e>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o zaman</a:t>
                </a: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𝟒</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377399"/>
              </a:xfrm>
              <a:prstGeom prst="rect">
                <a:avLst/>
              </a:prstGeom>
              <a:blipFill>
                <a:blip r:embed="rId5"/>
                <a:stretch>
                  <a:fillRect t="-11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739008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0759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𝟓</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𝒙</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𝑷𝒘</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𝑷𝒘</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𝒘</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latin typeface="Cambria Math" panose="02040503050406030204" pitchFamily="18" charset="0"/>
                              <a:ea typeface="Times New Roman" panose="02020603050405020304" pitchFamily="18" charset="0"/>
                            </a:rPr>
                            <m:t>𝑃𝑥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b="0" i="0" smtClean="0">
                              <a:latin typeface="Cambria Math" panose="02040503050406030204" pitchFamily="18" charset="0"/>
                              <a:ea typeface="Times New Roman" panose="02020603050405020304" pitchFamily="18" charset="0"/>
                            </a:rPr>
                            <m:t>Δ</m:t>
                          </m:r>
                        </m:e>
                        <m:sub>
                          <m:r>
                            <a:rPr lang="tr-TR" sz="4000" b="0" i="1" smtClean="0">
                              <a:latin typeface="Cambria Math" panose="02040503050406030204" pitchFamily="18" charset="0"/>
                              <a:ea typeface="Times New Roman" panose="02020603050405020304" pitchFamily="18" charset="0"/>
                            </a:rPr>
                            <m:t>𝑤</m:t>
                          </m:r>
                        </m:sub>
                      </m:sSub>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0070C0"/>
                              </a:solidFill>
                              <a:latin typeface="Cambria Math" panose="02040503050406030204" pitchFamily="18" charset="0"/>
                              <a:ea typeface="Times New Roman" panose="02020603050405020304" pitchFamily="18" charset="0"/>
                            </a:rPr>
                          </m:ctrlPr>
                        </m:dPr>
                        <m:e>
                          <m:r>
                            <a:rPr lang="tr-TR" sz="4000" b="1" i="1">
                              <a:solidFill>
                                <a:srgbClr val="0070C0"/>
                              </a:solidFill>
                              <a:latin typeface="Cambria Math" panose="02040503050406030204" pitchFamily="18" charset="0"/>
                              <a:ea typeface="Times New Roman" panose="02020603050405020304" pitchFamily="18" charset="0"/>
                            </a:rPr>
                            <m:t>𝑷𝒙</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d>
                        <m:dPr>
                          <m:begChr m:val="‖"/>
                          <m:endChr m:val="‖"/>
                          <m:ctrlPr>
                            <a:rPr lang="tr-TR" sz="4000" b="1" i="1" smtClean="0">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𝑷</m:t>
                          </m:r>
                        </m:e>
                      </m:d>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𝒙</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𝑥</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b="0" i="1" kern="100" smtClean="0">
                            <a:latin typeface="Cambria Math" panose="02040503050406030204" pitchFamily="18" charset="0"/>
                            <a:cs typeface="Arial" panose="020B0604020202020204" pitchFamily="34" charset="0"/>
                          </a:rPr>
                        </m:ctrlPr>
                      </m:dPr>
                      <m:e>
                        <m:r>
                          <a:rPr lang="tr-TR" sz="4000" b="0" i="1" kern="100" smtClean="0">
                            <a:latin typeface="Cambria Math" panose="02040503050406030204" pitchFamily="18" charset="0"/>
                            <a:cs typeface="Arial" panose="020B0604020202020204" pitchFamily="34" charset="0"/>
                          </a:rPr>
                          <m:t>𝑥</m:t>
                        </m:r>
                      </m:e>
                    </m:d>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o zaman</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075970"/>
              </a:xfrm>
              <a:prstGeom prst="rect">
                <a:avLst/>
              </a:prstGeom>
              <a:blipFill>
                <a:blip r:embed="rId5"/>
                <a:stretch>
                  <a:fillRect t="-120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9207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8010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latin typeface="Cambria Math" panose="02040503050406030204" pitchFamily="18" charset="0"/>
                          <a:ea typeface="Times New Roman" panose="02020603050405020304" pitchFamily="18" charset="0"/>
                          <a:cs typeface="Arial" panose="020B0604020202020204" pitchFamily="34" charset="0"/>
                        </a:rPr>
                        <m:t>𝜈</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 </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smtClean="0">
                              <a:solidFill>
                                <a:srgbClr val="FF0000"/>
                              </a:solidFill>
                              <a:effectLst/>
                              <a:latin typeface="Cambria Math" panose="02040503050406030204" pitchFamily="18" charset="0"/>
                            </a:rPr>
                          </m:ctrlPr>
                        </m:sSub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 </m:t>
                    </m:r>
                    <m:f>
                      <m:fPr>
                        <m:ctrlPr>
                          <a:rPr lang="tr-TR" sz="4000" i="1">
                            <a:effectLst/>
                            <a:latin typeface="Cambria Math" panose="02040503050406030204" pitchFamily="18" charset="0"/>
                            <a:ea typeface="Times New Roman" panose="02020603050405020304" pitchFamily="18" charset="0"/>
                          </a:rPr>
                        </m:ctrlPr>
                      </m:fPr>
                      <m:num>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den>
                    </m:f>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olduğundan</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smtClean="0">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effectLst/>
                                  <a:latin typeface="Cambria Math" panose="02040503050406030204" pitchFamily="18" charset="0"/>
                                  <a:ea typeface="Times New Roman" panose="02020603050405020304" pitchFamily="18" charset="0"/>
                                </a:rPr>
                              </m:ctrlPr>
                            </m:sSub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𝟓</m:t>
                              </m:r>
                            </m:sub>
                          </m:sSub>
                        </m:e>
                      </m:d>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𝟏</m:t>
                          </m:r>
                        </m:sup>
                      </m:sSup>
                      <m:sSub>
                        <m:sSubPr>
                          <m:ctrlPr>
                            <a:rPr lang="tr-TR" sz="4000" b="1" i="1" smtClean="0">
                              <a:solidFill>
                                <a:srgbClr val="FF0000"/>
                              </a:solidFill>
                              <a:effectLst/>
                              <a:latin typeface="Cambria Math" panose="02040503050406030204" pitchFamily="18" charset="0"/>
                            </a:rPr>
                          </m:ctrlPr>
                        </m:sSub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801070"/>
              </a:xfrm>
              <a:prstGeom prst="rect">
                <a:avLst/>
              </a:prstGeom>
              <a:blipFill>
                <a:blip r:embed="rId5"/>
                <a:stretch>
                  <a:fillRect t="-132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7230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6737253"/>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𝟕</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𝟕</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Times New Roman" panose="02020603050405020304" pitchFamily="18" charset="0"/>
                          <a:cs typeface="Arial" panose="020B0604020202020204" pitchFamily="34" charset="0"/>
                        </a:rPr>
                        <m:t>− </m:t>
                      </m:r>
                      <m:r>
                        <a:rPr lang="en-US" sz="4000" b="1" i="1">
                          <a:latin typeface="Cambria Math" panose="02040503050406030204" pitchFamily="18" charset="0"/>
                          <a:ea typeface="Times New Roman" panose="02020603050405020304" pitchFamily="18" charset="0"/>
                          <a:cs typeface="Arial" panose="020B0604020202020204" pitchFamily="34" charset="0"/>
                        </a:rPr>
                        <m:t>𝟐</m:t>
                      </m:r>
                      <m:r>
                        <a:rPr lang="en-US" sz="4000" b="1" i="1">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ctrlPr>
                                <a:rPr lang="tr-TR" sz="4000" b="1" i="1">
                                  <a:effectLst/>
                                  <a:latin typeface="Cambria Math" panose="02040503050406030204" pitchFamily="18" charset="0"/>
                                  <a:ea typeface="Times New Roman" panose="02020603050405020304" pitchFamily="18" charset="0"/>
                                </a:rPr>
                              </m:ctrlPr>
                            </m:d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oMath>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oMath>
                    <m:oMath xmlns:m="http://schemas.openxmlformats.org/officeDocument/2006/math">
                      <m:sSub>
                        <m:sSub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1&gt;0</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𝛾</m:t>
                          </m:r>
                        </m:e>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𝜃</m:t>
                                  </m:r>
                                </m:e>
                                <m:sub>
                                  <m:r>
                                    <a:rPr lang="en-US" sz="4000" i="1">
                                      <a:latin typeface="Cambria Math" panose="02040503050406030204" pitchFamily="18" charset="0"/>
                                      <a:ea typeface="Times New Roman" panose="02020603050405020304" pitchFamily="18" charset="0"/>
                                      <a:cs typeface="Arial" panose="020B0604020202020204" pitchFamily="34" charset="0"/>
                                    </a:rPr>
                                    <m:t>∗</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d>
                        <m:d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dPr>
                        <m:e>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e>
                      </m:d>
                    </m:oMath>
                  </m:oMathPara>
                </a14:m>
                <a:endParaRPr lang="tr-TR" sz="4000" b="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𝟕</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Para>
                </a14:m>
                <a:r>
                  <a:rPr lang="tr-TR" sz="4000" kern="100" dirty="0">
                    <a:latin typeface="Times New Roman" panose="02020603050405020304" pitchFamily="18" charset="0"/>
                    <a:ea typeface="Calibri" panose="020F0502020204030204" pitchFamily="34" charset="0"/>
                    <a:cs typeface="Arial" panose="020B0604020202020204" pitchFamily="34" charset="0"/>
                  </a:rPr>
                  <a:t/>
                </a:r>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6737253"/>
              </a:xfrm>
              <a:prstGeom prst="rect">
                <a:avLst/>
              </a:prstGeom>
              <a:blipFill>
                <a:blip r:embed="rId5"/>
                <a:stretch>
                  <a:fillRect t="-16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56185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p:sp>
        <p:nvSpPr>
          <p:cNvPr id="12" name="Google Shape;97;p2"/>
          <p:cNvSpPr txBox="1"/>
          <p:nvPr/>
        </p:nvSpPr>
        <p:spPr>
          <a:xfrm>
            <a:off x="-1" y="1829843"/>
            <a:ext cx="21183600" cy="70784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p:txBody>
      </p:sp>
      <mc:AlternateContent xmlns:mc="http://schemas.openxmlformats.org/markup-compatibility/2006" xmlns:a14="http://schemas.microsoft.com/office/drawing/2010/main">
        <mc:Choice Requires="a14">
          <p:sp>
            <p:nvSpPr>
              <p:cNvPr id="13" name="Google Shape;97;p2"/>
              <p:cNvSpPr txBox="1"/>
              <p:nvPr/>
            </p:nvSpPr>
            <p:spPr>
              <a:xfrm>
                <a:off x="1" y="3365929"/>
                <a:ext cx="7564582" cy="7749838"/>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m:rPr>
                          <m:sty m:val="p"/>
                        </m:rPr>
                        <a:rPr lang="en-US" sz="4000">
                          <a:latin typeface="Cambria Math" panose="02040503050406030204" pitchFamily="18" charset="0"/>
                          <a:ea typeface="Calibri" panose="020F0502020204030204" pitchFamily="34" charset="0"/>
                          <a:cs typeface="Arial" panose="020B0604020202020204" pitchFamily="34" charset="0"/>
                        </a:rPr>
                        <m:t>Σ</m:t>
                      </m:r>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𝑖</m:t>
                          </m:r>
                        </m:sub>
                      </m:sSub>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𝐴𝑥</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strike="sngStrike" kern="100" smtClean="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r>
                        <a:rPr lang="en-US" sz="4000" i="1" strike="sngStrike"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3</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𝑒</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4</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𝑦</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5</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6</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7</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− 2</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3" name="Google Shape;97;p2"/>
              <p:cNvSpPr txBox="1">
                <a:spLocks noRot="1" noChangeAspect="1" noMove="1" noResize="1" noEditPoints="1" noAdjustHandles="1" noChangeArrowheads="1" noChangeShapeType="1" noTextEdit="1"/>
              </p:cNvSpPr>
              <p:nvPr/>
            </p:nvSpPr>
            <p:spPr>
              <a:xfrm>
                <a:off x="1" y="3365929"/>
                <a:ext cx="7564582" cy="7749838"/>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97;p2"/>
              <p:cNvSpPr txBox="1"/>
              <p:nvPr/>
            </p:nvSpPr>
            <p:spPr>
              <a:xfrm>
                <a:off x="6991413" y="3431141"/>
                <a:ext cx="1736956" cy="7561004"/>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b="0" i="1" kern="100" smtClean="0">
                          <a:latin typeface="Cambria Math" panose="02040503050406030204" pitchFamily="18" charset="0"/>
                          <a:ea typeface="Calibri" panose="020F0502020204030204" pitchFamily="34" charset="0"/>
                          <a:cs typeface="Arial" panose="020B0604020202020204" pitchFamily="34" charset="0"/>
                        </a:rPr>
                        <m:t> </m:t>
                      </m:r>
                    </m:oMath>
                  </m:oMathPara>
                </a14:m>
                <a:endParaRPr lang="tr-TR" sz="3600" b="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6" name="Google Shape;97;p2"/>
              <p:cNvSpPr txBox="1">
                <a:spLocks noRot="1" noChangeAspect="1" noMove="1" noResize="1" noEditPoints="1" noAdjustHandles="1" noChangeArrowheads="1" noChangeShapeType="1" noTextEdit="1"/>
              </p:cNvSpPr>
              <p:nvPr/>
            </p:nvSpPr>
            <p:spPr>
              <a:xfrm>
                <a:off x="6991413" y="3431141"/>
                <a:ext cx="1736956" cy="7561004"/>
              </a:xfrm>
              <a:prstGeom prst="rect">
                <a:avLst/>
              </a:prstGeom>
              <a:blipFill>
                <a:blip r:embed="rId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Google Shape;97;p2"/>
              <p:cNvSpPr txBox="1"/>
              <p:nvPr/>
            </p:nvSpPr>
            <p:spPr>
              <a:xfrm>
                <a:off x="8536191" y="3361143"/>
                <a:ext cx="13318921" cy="7609672"/>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r>
                  <a:rPr lang="tr-TR" sz="3200" dirty="0">
                    <a:effectLst/>
                    <a:latin typeface="Cambria Math" panose="02040503050406030204" pitchFamily="18" charset="0"/>
                  </a:rPr>
                  <a:t/>
                </a:r>
                <a:br>
                  <a:rPr lang="tr-TR" sz="32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r>
                  <a:rPr lang="tr-TR" sz="4000" dirty="0">
                    <a:effectLst/>
                    <a:latin typeface="Cambria Math" panose="02040503050406030204" pitchFamily="18" charset="0"/>
                  </a:rPr>
                  <a:t/>
                </a:r>
                <a:br>
                  <a:rPr lang="tr-TR" sz="4000" dirty="0">
                    <a:effectLst/>
                    <a:latin typeface="Cambria Math" panose="02040503050406030204" pitchFamily="18" charset="0"/>
                  </a:rPr>
                </a:br>
                <a:endParaRPr lang="tr-TR" sz="4000" dirty="0">
                  <a:effectLst/>
                  <a:latin typeface="Cambria Math" panose="02040503050406030204" pitchFamily="18" charset="0"/>
                </a:endParaRPr>
              </a:p>
              <a:p>
                <a:pPr lvl="0">
                  <a:lnSpc>
                    <a:spcPct val="150000"/>
                  </a:lnSpc>
                  <a:spcAft>
                    <a:spcPts val="800"/>
                  </a:spcAft>
                </a:pPr>
                <a:endParaRPr lang="tr-TR" sz="4000" kern="100" dirty="0">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left"/>
                    </m:oMathParaPr>
                    <m:oMath xmlns:m="http://schemas.openxmlformats.org/officeDocument/2006/math">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a:solidFill>
                                <a:srgbClr val="00B050"/>
                              </a:solidFill>
                              <a:latin typeface="Cambria Math" panose="02040503050406030204" pitchFamily="18" charset="0"/>
                            </a:rPr>
                          </m:ctrlPr>
                        </m:sSupPr>
                        <m:e>
                          <m:d>
                            <m:dPr>
                              <m:begChr m:val="‖"/>
                              <m:endChr m:val="‖"/>
                              <m:ctrlPr>
                                <a:rPr lang="tr-TR" sz="4000" b="1" i="1">
                                  <a:solidFill>
                                    <a:srgbClr val="00B050"/>
                                  </a:solidFill>
                                  <a:latin typeface="Cambria Math" panose="02040503050406030204" pitchFamily="18" charset="0"/>
                                </a:rPr>
                              </m:ctrlPr>
                            </m:dPr>
                            <m:e>
                              <m:sSub>
                                <m:sSubPr>
                                  <m:ctrlPr>
                                    <a:rPr lang="tr-TR" sz="4000" b="1" i="1">
                                      <a:solidFill>
                                        <a:srgbClr val="00B050"/>
                                      </a:solidFill>
                                      <a:latin typeface="Cambria Math" panose="02040503050406030204" pitchFamily="18" charset="0"/>
                                    </a:rPr>
                                  </m:ctrlPr>
                                </m:sSubPr>
                                <m:e>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sub>
                              </m:s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d>
                        </m:e>
                        <m:sup>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𝟐</m:t>
                          </m:r>
                        </m:sup>
                      </m:s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𝜃</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latin typeface="Cambria Math" panose="02040503050406030204" pitchFamily="18" charset="0"/>
                              <a:ea typeface="Calibri" panose="020F0502020204030204" pitchFamily="34"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7" name="Google Shape;97;p2"/>
              <p:cNvSpPr txBox="1">
                <a:spLocks noRot="1" noChangeAspect="1" noMove="1" noResize="1" noEditPoints="1" noAdjustHandles="1" noChangeArrowheads="1" noChangeShapeType="1" noTextEdit="1"/>
              </p:cNvSpPr>
              <p:nvPr/>
            </p:nvSpPr>
            <p:spPr>
              <a:xfrm>
                <a:off x="8536191" y="3361143"/>
                <a:ext cx="13318921" cy="7609672"/>
              </a:xfrm>
              <a:prstGeom prst="rect">
                <a:avLst/>
              </a:prstGeom>
              <a:blipFill>
                <a:blip r:embed="rId7"/>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227265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33115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Hepsini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b="1" i="1">
                              <a:solidFill>
                                <a:srgbClr val="7030A0"/>
                              </a:solidFill>
                              <a:effectLst/>
                              <a:latin typeface="Cambria Math" panose="02040503050406030204" pitchFamily="18" charset="0"/>
                            </a:rPr>
                          </m:ctrlPr>
                        </m:sSubSupPr>
                        <m:e>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𝚫</m:t>
                          </m:r>
                        </m:e>
                        <m:sub>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r>
                  <a:rPr lang="tr-TR" sz="4000" kern="100" dirty="0">
                    <a:latin typeface="Times New Roman" panose="02020603050405020304" pitchFamily="18" charset="0"/>
                    <a:ea typeface="Calibri" panose="020F0502020204030204" pitchFamily="34" charset="0"/>
                    <a:cs typeface="Arial" panose="020B0604020202020204" pitchFamily="34" charset="0"/>
                  </a:rPr>
                  <a:t/>
                </a:r>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331151"/>
              </a:xfrm>
              <a:prstGeom prst="rect">
                <a:avLst/>
              </a:prstGeom>
              <a:blipFill>
                <a:blip r:embed="rId5"/>
                <a:stretch>
                  <a:fillRect t="-13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26476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58718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Nihai sınırlılık için</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b="0" i="1" kern="100">
                              <a:latin typeface="Cambria Math" panose="02040503050406030204" pitchFamily="18" charset="0"/>
                              <a:ea typeface="Calibri" panose="020F0502020204030204" pitchFamily="34" charset="0"/>
                              <a:cs typeface="Arial" panose="020B0604020202020204" pitchFamily="34" charset="0"/>
                            </a:rPr>
                            <m:t>𝑉</m:t>
                          </m:r>
                        </m:e>
                      </m:acc>
                      <m:r>
                        <a:rPr lang="en-US" sz="4000" b="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𝛼</m:t>
                      </m:r>
                      <m:r>
                        <a:rPr lang="en-US" sz="4000" b="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≤0</m:t>
                      </m:r>
                    </m:oMath>
                  </m:oMathPara>
                </a14:m>
                <a:endParaRPr lang="tr-TR" sz="4000" b="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Bulunan eşitsizliğin her iki tarafına da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eklenir:</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𝛼</m:t>
                      </m:r>
                      <m:r>
                        <a:rPr lang="en-US" sz="4000" i="1">
                          <a:effectLst/>
                          <a:latin typeface="Cambria Math" panose="02040503050406030204" pitchFamily="18" charset="0"/>
                          <a:ea typeface="Calibri" panose="020F0502020204030204" pitchFamily="34" charset="0"/>
                          <a:cs typeface="Arial" panose="020B0604020202020204" pitchFamily="34" charset="0"/>
                        </a:rPr>
                        <m:t>𝑉</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𝛽</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tr-TR" sz="4000" b="0" i="1" smtClean="0">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𝜷</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587182"/>
              </a:xfrm>
              <a:prstGeom prst="rect">
                <a:avLst/>
              </a:prstGeom>
              <a:blipFill>
                <a:blip r:embed="rId5"/>
                <a:stretch>
                  <a:fillRect t="-12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71204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45139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Aşağıdaki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atamal</a:t>
                </a:r>
                <a:r>
                  <a:rPr lang="tr-TR" sz="4000" kern="100" dirty="0">
                    <a:latin typeface="Times New Roman" panose="02020603050405020304" pitchFamily="18" charset="0"/>
                    <a:ea typeface="Calibri" panose="020F0502020204030204" pitchFamily="34" charset="0"/>
                    <a:cs typeface="Arial" panose="020B0604020202020204" pitchFamily="34" charset="0"/>
                  </a:rPr>
                  <a:t>ar yapılırsa</a:t>
                </a:r>
                <a:r>
                  <a:rPr lang="en-US" sz="4000" kern="100" dirty="0">
                    <a:latin typeface="Times New Roman" panose="02020603050405020304" pitchFamily="18" charset="0"/>
                    <a:ea typeface="Calibri" panose="020F0502020204030204" pitchFamily="34" charset="0"/>
                    <a:cs typeface="Arial" panose="020B0604020202020204" pitchFamily="34" charset="0"/>
                  </a:rPr>
                  <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𝜀</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𝑎</m:t>
                      </m:r>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𝛾</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𝜎</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𝛾</m:t>
                          </m:r>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Eşitsizliğin</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sağ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tarafı</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sıfırla</a:t>
                </a:r>
                <a:r>
                  <a:rPr lang="tr-TR" sz="4000" kern="100" dirty="0">
                    <a:latin typeface="Times New Roman" panose="02020603050405020304" pitchFamily="18" charset="0"/>
                    <a:ea typeface="Calibri" panose="020F0502020204030204" pitchFamily="34" charset="0"/>
                    <a:cs typeface="Arial" panose="020B0604020202020204" pitchFamily="34" charset="0"/>
                  </a:rPr>
                  <a:t>n</a:t>
                </a:r>
                <a:r>
                  <a:rPr lang="en-US" sz="4000" kern="100" dirty="0" err="1">
                    <a:latin typeface="Times New Roman" panose="02020603050405020304" pitchFamily="18" charset="0"/>
                    <a:ea typeface="Calibri" panose="020F0502020204030204" pitchFamily="34" charset="0"/>
                    <a:cs typeface="Arial" panose="020B0604020202020204" pitchFamily="34" charset="0"/>
                  </a:rPr>
                  <a:t>mış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tr-TR" sz="4000" kern="100" dirty="0">
                    <a:latin typeface="Times New Roman" panose="02020603050405020304" pitchFamily="18" charset="0"/>
                    <a:ea typeface="Calibri" panose="020F0502020204030204" pitchFamily="34" charset="0"/>
                    <a:cs typeface="Arial" panose="020B0604020202020204" pitchFamily="34" charset="0"/>
                  </a:rPr>
                  <a:t>olur</a:t>
                </a:r>
                <a:r>
                  <a:rPr lang="en-US" sz="4000" kern="100" dirty="0">
                    <a:latin typeface="Times New Roman" panose="02020603050405020304" pitchFamily="18" charset="0"/>
                    <a:ea typeface="Calibri" panose="020F0502020204030204" pitchFamily="34" charset="0"/>
                    <a:cs typeface="Arial" panose="020B0604020202020204" pitchFamily="34" charset="0"/>
                  </a:rPr>
                  <a:t> ve </a:t>
                </a:r>
                <a:r>
                  <a:rPr lang="tr-TR" sz="4000" kern="100" dirty="0">
                    <a:latin typeface="Times New Roman" panose="02020603050405020304" pitchFamily="18" charset="0"/>
                    <a:ea typeface="Calibri" panose="020F0502020204030204" pitchFamily="34" charset="0"/>
                    <a:cs typeface="Arial" panose="020B0604020202020204" pitchFamily="34" charset="0"/>
                  </a:rPr>
                  <a:t>geriye </a:t>
                </a:r>
                <a:r>
                  <a:rPr lang="en-US" sz="4000" kern="100" dirty="0" err="1">
                    <a:latin typeface="Times New Roman" panose="02020603050405020304" pitchFamily="18" charset="0"/>
                    <a:ea typeface="Calibri" panose="020F0502020204030204" pitchFamily="34" charset="0"/>
                    <a:cs typeface="Arial" panose="020B0604020202020204" pitchFamily="34" charset="0"/>
                  </a:rPr>
                  <a:t>şu</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eşitsizlik</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kalır</a:t>
                </a:r>
                <a:r>
                  <a:rPr lang="en-US" sz="4000" kern="100" dirty="0">
                    <a:latin typeface="Times New Roman" panose="02020603050405020304" pitchFamily="18" charset="0"/>
                    <a:ea typeface="Calibri" panose="020F0502020204030204" pitchFamily="34" charset="0"/>
                    <a:cs typeface="Arial" panose="020B0604020202020204" pitchFamily="34" charset="0"/>
                  </a:rPr>
                  <a:t>:</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latin typeface="Times New Roman" panose="02020603050405020304" pitchFamily="18" charset="0"/>
                    <a:ea typeface="Calibri" panose="020F0502020204030204" pitchFamily="34" charset="0"/>
                    <a:cs typeface="Arial" panose="020B0604020202020204" pitchFamily="34" charset="0"/>
                  </a:rPr>
                  <a:t>Comparison principle</a:t>
                </a:r>
                <a:r>
                  <a:rPr lang="tr-TR" sz="4000" kern="100" dirty="0">
                    <a:latin typeface="Times New Roman" panose="02020603050405020304" pitchFamily="18" charset="0"/>
                    <a:ea typeface="Calibri" panose="020F0502020204030204" pitchFamily="34" charset="0"/>
                    <a:cs typeface="Arial" panose="020B0604020202020204" pitchFamily="34" charset="0"/>
                  </a:rPr>
                  <a:t>" söyler 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için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Calibri" panose="020F0502020204030204" pitchFamily="34" charset="0"/>
                    <a:cs typeface="Arial" panose="020B0604020202020204" pitchFamily="34" charset="0"/>
                  </a:rPr>
                  <a:t>    </a:t>
                </a:r>
                <a:r>
                  <a:rPr lang="en-US" sz="4000" dirty="0">
                    <a:latin typeface="Times New Roman" panose="02020603050405020304" pitchFamily="18" charset="0"/>
                    <a:ea typeface="Calibri" panose="020F0502020204030204" pitchFamily="34" charset="0"/>
                    <a:cs typeface="Arial" panose="020B0604020202020204" pitchFamily="34" charset="0"/>
                  </a:rPr>
                  <a:t>Bu </a:t>
                </a:r>
                <a:r>
                  <a:rPr lang="en-US" sz="4000" dirty="0" err="1">
                    <a:latin typeface="Times New Roman" panose="02020603050405020304" pitchFamily="18" charset="0"/>
                    <a:ea typeface="Calibri" panose="020F0502020204030204" pitchFamily="34" charset="0"/>
                    <a:cs typeface="Arial" panose="020B0604020202020204" pitchFamily="34" charset="0"/>
                  </a:rPr>
                  <a:t>çözüm</a:t>
                </a:r>
                <a:r>
                  <a:rPr lang="en-US" sz="4000" dirty="0">
                    <a:latin typeface="Times New Roman" panose="02020603050405020304" pitchFamily="18" charset="0"/>
                    <a:ea typeface="Calibri" panose="020F0502020204030204" pitchFamily="34" charset="0"/>
                    <a:cs typeface="Arial" panose="020B0604020202020204" pitchFamily="34" charset="0"/>
                  </a:rPr>
                  <a:t>, </a:t>
                </a:r>
                <a:r>
                  <a:rPr lang="en-US" sz="4000" dirty="0" err="1">
                    <a:latin typeface="Times New Roman" panose="02020603050405020304" pitchFamily="18" charset="0"/>
                    <a:ea typeface="Calibri" panose="020F0502020204030204" pitchFamily="34" charset="0"/>
                    <a:cs typeface="Arial" panose="020B0604020202020204" pitchFamily="34" charset="0"/>
                  </a:rPr>
                  <a:t>sistemin</a:t>
                </a:r>
                <a:r>
                  <a:rPr lang="en-US"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yarıçaplı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kümede</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nihai</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sınırlı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olduğunu gösterir.</a:t>
                </a:r>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45139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5770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54958"/>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terimi </a:t>
                </a:r>
                <a:r>
                  <a:rPr lang="en-US" sz="4000" kern="100" dirty="0">
                    <a:latin typeface="Times New Roman" panose="02020603050405020304" pitchFamily="18" charset="0"/>
                    <a:ea typeface="Times New Roman" panose="02020603050405020304" pitchFamily="18" charset="0"/>
                    <a:cs typeface="Arial" panose="020B0604020202020204" pitchFamily="34" charset="0"/>
                  </a:rPr>
                  <a:t>kuantizasyon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şöyle</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ki</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gerekli</a:t>
                </a: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spcAft>
                    <a:spcPts val="800"/>
                  </a:spcAft>
                </a:pPr>
                <a:r>
                  <a:rPr lang="en-US" sz="4000" kern="100" dirty="0">
                    <a:effectLst/>
                    <a:latin typeface="Times New Roman" panose="02020603050405020304" pitchFamily="18" charset="0"/>
                    <a:ea typeface="Calibri" panose="020F0502020204030204" pitchFamily="34" charset="0"/>
                    <a:cs typeface="Arial" panose="020B0604020202020204" pitchFamily="34" charset="0"/>
                  </a:rPr>
                  <a:t>ve</a:t>
                </a:r>
                <a:r>
                  <a:rPr lang="tr-TR" sz="4000" kern="100" dirty="0">
                    <a:effectLst/>
                    <a:latin typeface="Times New Roman" panose="02020603050405020304" pitchFamily="18" charset="0"/>
                    <a:ea typeface="Calibri" panose="020F0502020204030204" pitchFamily="34" charset="0"/>
                    <a:cs typeface="Arial" panose="020B0604020202020204" pitchFamily="34" charset="0"/>
                  </a:rPr>
                  <a:t/>
                </a:r>
                <a:br>
                  <a:rPr lang="tr-TR" sz="4000" kern="100" dirty="0">
                    <a:effectLst/>
                    <a:latin typeface="Times New Roman" panose="02020603050405020304" pitchFamily="18" charset="0"/>
                    <a:ea typeface="Calibri" panose="020F0502020204030204" pitchFamily="34" charset="0"/>
                    <a:cs typeface="Arial" panose="020B0604020202020204" pitchFamily="34" charset="0"/>
                  </a:rPr>
                </a:b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𝜆</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54958"/>
              </a:xfrm>
              <a:prstGeom prst="rect">
                <a:avLst/>
              </a:prstGeom>
              <a:blipFill>
                <a:blip r:embed="rId5"/>
                <a:stretch>
                  <a:fillRect t="-126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154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699696"/>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demek</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𝐶</m:t>
                          </m:r>
                        </m:sub>
                      </m:sSub>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𝜷</m:t>
                          </m:r>
                        </m:num>
                        <m:den>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𝜶</m:t>
                          </m:r>
                        </m:den>
                      </m:f>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sistemin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yakınsadığı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kuantizasyon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699696"/>
              </a:xfrm>
              <a:prstGeom prst="rect">
                <a:avLst/>
              </a:prstGeom>
              <a:blipFill>
                <a:blip r:embed="rId5"/>
                <a:stretch>
                  <a:fillRect t="-134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5160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1. Giriş</a:t>
            </a:r>
            <a:endParaRPr dirty="0"/>
          </a:p>
        </p:txBody>
      </p:sp>
    </p:spTree>
    <p:extLst>
      <p:ext uri="{BB962C8B-B14F-4D97-AF65-F5344CB8AC3E}">
        <p14:creationId xmlns:p14="http://schemas.microsoft.com/office/powerpoint/2010/main" val="215577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32516"/>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İkinci olarak,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Burda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herhangi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zaman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an ki,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’den küçük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andan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sonra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aşağıdaki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eşitsizlik</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geçerlidir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32516"/>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28345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7395"/>
              </a:xfrm>
              <a:prstGeom prst="rect">
                <a:avLst/>
              </a:prstGeom>
              <a:noFill/>
              <a:ln>
                <a:noFill/>
              </a:ln>
            </p:spPr>
            <p:txBody>
              <a:bodyPr spcFirstLastPara="1" wrap="square" lIns="91425" tIns="45700" rIns="91425" bIns="45700" anchor="t" anchorCtr="0">
                <a:spAutoFit/>
              </a:bodyPr>
              <a:lstStyle/>
              <a:p>
                <a:pPr algn="ct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bSup>
                      <m:sSub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0" i="1" kern="10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b="1" i="1" smtClea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a:latin typeface="Times New Roman" panose="02020603050405020304" pitchFamily="18" charset="0"/>
                    <a:ea typeface="Times New Roman" panose="02020603050405020304" pitchFamily="18" charset="0"/>
                    <a:cs typeface="Arial" panose="020B0604020202020204" pitchFamily="34" charset="0"/>
                  </a:rPr>
                  <a:t>Substituting </a:t>
                </a:r>
                <a14:m>
                  <m:oMath xmlns:m="http://schemas.openxmlformats.org/officeDocument/2006/math">
                    <m:r>
                      <a:rPr lang="en-US" sz="4000" b="1" i="1" smtClean="0">
                        <a:solidFill>
                          <a:schemeClr val="accent6">
                            <a:lumMod val="75000"/>
                          </a:schemeClr>
                        </a:solidFill>
                        <a:effectLst/>
                        <a:latin typeface="Cambria Math" panose="02040503050406030204" pitchFamily="18" charset="0"/>
                        <a:ea typeface="Times New Roman" panose="02020603050405020304" pitchFamily="18" charset="0"/>
                        <a:cs typeface="Arial" panose="020B0604020202020204" pitchFamily="34" charset="0"/>
                      </a:rPr>
                      <m:t>𝒂</m:t>
                    </m:r>
                  </m:oMath>
                </a14:m>
                <a:r>
                  <a:rPr lang="en-US" sz="40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𝜶</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𝜸</m:t>
                          </m:r>
                          <m:d>
                            <m:dPr>
                              <m:ctrlPr>
                                <a:rPr lang="tr-TR" sz="4000" b="1" i="1">
                                  <a:solidFill>
                                    <a:schemeClr val="accent6">
                                      <a:lumMod val="75000"/>
                                    </a:schemeClr>
                                  </a:solidFill>
                                  <a:effectLst/>
                                  <a:latin typeface="Cambria Math" panose="02040503050406030204" pitchFamily="18" charset="0"/>
                                </a:rPr>
                              </m:ctrlPr>
                            </m:d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𝝈</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a:solidFill>
                                        <a:schemeClr val="accent6">
                                          <a:lumMod val="75000"/>
                                        </a:schemeClr>
                                      </a:solidFill>
                                      <a:effectLst/>
                                      <a:latin typeface="Cambria Math" panose="02040503050406030204" pitchFamily="18" charset="0"/>
                                    </a:rPr>
                                  </m:ctrlPr>
                                </m:sSupPr>
                                <m:e>
                                  <m:d>
                                    <m:dPr>
                                      <m:begChr m:val="‖"/>
                                      <m:endChr m:val="‖"/>
                                      <m:ctrlPr>
                                        <a:rPr lang="tr-TR" sz="4000" b="1" i="1">
                                          <a:solidFill>
                                            <a:schemeClr val="accent6">
                                              <a:lumMod val="75000"/>
                                            </a:schemeClr>
                                          </a:solidFill>
                                          <a:effectLst/>
                                          <a:latin typeface="Cambria Math" panose="02040503050406030204" pitchFamily="18" charset="0"/>
                                        </a:rPr>
                                      </m:ctrlPr>
                                    </m:dPr>
                                    <m:e>
                                      <m:sSub>
                                        <m:sSubPr>
                                          <m:ctrlPr>
                                            <a:rPr lang="tr-TR" sz="4000" b="1" i="1">
                                              <a:solidFill>
                                                <a:schemeClr val="accent6">
                                                  <a:lumMod val="75000"/>
                                                </a:schemeClr>
                                              </a:solidFill>
                                              <a:effectLst/>
                                              <a:latin typeface="Cambria Math" panose="02040503050406030204" pitchFamily="18" charset="0"/>
                                            </a:rPr>
                                          </m:ctrlPr>
                                        </m:sSub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a:solidFill>
                                    <a:schemeClr val="accent6">
                                      <a:lumMod val="75000"/>
                                    </a:schemeClr>
                                  </a:solidFill>
                                  <a:effectLst/>
                                  <a:latin typeface="Cambria Math" panose="02040503050406030204" pitchFamily="18" charset="0"/>
                                </a:rPr>
                              </m:ctrlPr>
                            </m:sSubSup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𝟐</m:t>
                              </m:r>
                            </m:sup>
                          </m:sSubSup>
                        </m:e>
                      </m:d>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e>
                      </m:d>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e>
                      </m:d>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smtClean="0">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𝛽</m:t>
                      </m:r>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𝛼</m:t>
                      </m:r>
                    </m:oMath>
                  </m:oMathPara>
                </a14:m>
                <a:r>
                  <a:rPr lang="tr-TR" sz="4000" dirty="0">
                    <a:effectLst/>
                    <a:latin typeface="Cambria Math" panose="02040503050406030204" pitchFamily="18" charset="0"/>
                  </a:rPr>
                  <a:t/>
                </a:r>
                <a:br>
                  <a:rPr lang="tr-TR" sz="4000" dirty="0">
                    <a:effectLst/>
                    <a:latin typeface="Cambria Math" panose="02040503050406030204" pitchFamily="18"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739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238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3980665"/>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Buna göre</a:t>
                </a:r>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2</m:t>
                          </m:r>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398066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16377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6</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701170"/>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latin typeface="Times New Roman" panose="02020603050405020304" pitchFamily="18" charset="0"/>
                    <a:ea typeface="Times New Roman" panose="02020603050405020304" pitchFamily="18" charset="0"/>
                    <a:cs typeface="Arial" panose="020B0604020202020204" pitchFamily="34" charset="0"/>
                  </a:rPr>
                  <a:t>Lemma 2, sistemin durumunun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𝛬</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elipsoitinden, daha küçük bir elipsoide yani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doğru yakınsadığını ifade eder. </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Başlangıçtaki elipsoidin boyutu öyledir ki,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Cambria Math" panose="02040503050406030204" pitchFamily="18"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Cambria Math" panose="02040503050406030204" pitchFamily="18"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a14:m>
                <a:r>
                  <a:rPr lang="en-US" sz="4000" kern="100" dirty="0">
                    <a:effectLst/>
                    <a:latin typeface="Times New Roman" panose="02020603050405020304" pitchFamily="18" charset="0"/>
                    <a:ea typeface="Calibri" panose="020F0502020204030204" pitchFamily="34" charset="0"/>
                    <a:cs typeface="Arial" panose="020B0604020202020204" pitchFamily="34" charset="0"/>
                  </a:rPr>
                  <a:t> quantizer'ın tanım aralığı içindedir.</a:t>
                </a:r>
                <a:br>
                  <a:rPr lang="en-US" sz="4000" kern="100" dirty="0">
                    <a:effectLst/>
                    <a:latin typeface="Times New Roman" panose="02020603050405020304" pitchFamily="18" charset="0"/>
                    <a:ea typeface="Calibri" panose="020F0502020204030204" pitchFamily="34" charset="0"/>
                    <a:cs typeface="Arial" panose="020B0604020202020204" pitchFamily="34" charset="0"/>
                  </a:rPr>
                </a:br>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p>
              <a:p>
                <a:pPr>
                  <a:lnSpc>
                    <a:spcPct val="150000"/>
                  </a:lnSpc>
                  <a:spcAft>
                    <a:spcPts val="800"/>
                  </a:spcAft>
                </a:pPr>
                <a:r>
                  <a:rPr lang="tr-TR" sz="4000" b="1" kern="1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b="0" i="1" kern="100">
                            <a:latin typeface="Cambria Math" panose="02040503050406030204" pitchFamily="18" charset="0"/>
                            <a:ea typeface="Times New Roman" panose="02020603050405020304" pitchFamily="18" charset="0"/>
                            <a:cs typeface="Arial" panose="020B0604020202020204" pitchFamily="34" charset="0"/>
                          </a:rPr>
                          <m:t>𝛽</m:t>
                        </m:r>
                      </m:num>
                      <m:den>
                        <m:r>
                          <a:rPr lang="en-US" sz="4000" b="0" i="1" kern="100">
                            <a:latin typeface="Cambria Math" panose="02040503050406030204" pitchFamily="18" charset="0"/>
                            <a:ea typeface="Times New Roman" panose="02020603050405020304" pitchFamily="18" charset="0"/>
                            <a:cs typeface="Arial" panose="020B0604020202020204" pitchFamily="34" charset="0"/>
                          </a:rPr>
                          <m:t>𝛼</m:t>
                        </m:r>
                      </m:den>
                    </m:f>
                    <m:r>
                      <a:rPr lang="tr-TR" sz="4000" b="0" i="1" kern="100">
                        <a:latin typeface="Cambria Math" panose="02040503050406030204" pitchFamily="18" charset="0"/>
                        <a:ea typeface="Times New Roman" panose="02020603050405020304" pitchFamily="18" charset="0"/>
                        <a:cs typeface="Arial" panose="020B0604020202020204" pitchFamily="34" charset="0"/>
                      </a:rPr>
                      <m:t> </m:t>
                    </m:r>
                    <m:r>
                      <a:rPr lang="en-US" sz="4000" b="0" i="1" kern="100">
                        <a:latin typeface="Cambria Math" panose="02040503050406030204" pitchFamily="18" charset="0"/>
                        <a:ea typeface="Times New Roman" panose="02020603050405020304" pitchFamily="18" charset="0"/>
                        <a:cs typeface="Arial" panose="020B0604020202020204" pitchFamily="34" charset="0"/>
                      </a:rPr>
                      <m:t>≤</m:t>
                    </m:r>
                    <m:r>
                      <a:rPr lang="tr-TR" sz="4000" b="0" i="1" kern="100">
                        <a:latin typeface="Cambria Math" panose="02040503050406030204" pitchFamily="18" charset="0"/>
                        <a:ea typeface="Times New Roman" panose="02020603050405020304" pitchFamily="18" charset="0"/>
                        <a:cs typeface="Arial" panose="020B0604020202020204" pitchFamily="34" charset="0"/>
                      </a:rPr>
                      <m:t> </m:t>
                    </m:r>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𝛬</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koşulu, </a:t>
                </a:r>
                <a14:m>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yeterince küçükse, limit elipsoitin ilk elipsoitten küçük olduğunu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gösterir. Bundan dolayı,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𝑡</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için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quantization range içindedi</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701170"/>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4162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559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ve </a:t>
                </a:r>
                <a14:m>
                  <m:oMath xmlns:m="http://schemas.openxmlformats.org/officeDocument/2006/math">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öyle olsunlar ki</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İlk koşul olarak bu koşulun sağlanması lazım. Çünkü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ile bu terimler azaltılamaz.</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effectLst/>
                    <a:latin typeface="Times New Roman" panose="02020603050405020304" pitchFamily="18" charset="0"/>
                    <a:ea typeface="Times New Roman" panose="02020603050405020304" pitchFamily="18" charset="0"/>
                    <a:cs typeface="Arial" panose="020B0604020202020204" pitchFamily="34" charset="0"/>
                  </a:rPr>
                  <a:t> öyle olsun ki</a:t>
                </a:r>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r>
                        <a:rPr lang="tr-TR" sz="4000" i="1">
                          <a:effectLst/>
                          <a:latin typeface="Cambria Math" panose="02040503050406030204" pitchFamily="18" charset="0"/>
                          <a:ea typeface="Times New Roman" panose="02020603050405020304" pitchFamily="18" charset="0"/>
                          <a:cs typeface="Arial" panose="020B0604020202020204" pitchFamily="34" charset="0"/>
                        </a:rPr>
                        <m:t>,  </m:t>
                      </m:r>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dirty="0">
                    <a:ea typeface="Times New Roman" panose="02020603050405020304" pitchFamily="18" charset="0"/>
                    <a:cs typeface="Arial" panose="020B0604020202020204" pitchFamily="34" charset="0"/>
                  </a:rPr>
                  <a:t> </a:t>
                </a:r>
                <a14:m>
                  <m:oMath xmlns:m="http://schemas.openxmlformats.org/officeDocument/2006/math">
                    <m:r>
                      <a:rPr lang="tr-TR" sz="4000" i="1">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da öyle büyük seçilmeli ki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yeterince küçük olup, toplam hala </a:t>
                </a:r>
                <a14:m>
                  <m:oMath xmlns:m="http://schemas.openxmlformats.org/officeDocument/2006/math">
                    <m:f>
                      <m:fPr>
                        <m:ctrlPr>
                          <a:rPr lang="tr-TR" sz="4000" i="1">
                            <a:latin typeface="Cambria Math" panose="02040503050406030204" pitchFamily="18" charset="0"/>
                            <a:ea typeface="Times New Roman" panose="02020603050405020304" pitchFamily="18" charset="0"/>
                          </a:rPr>
                        </m:ctrlPr>
                      </m:fPr>
                      <m:num>
                        <m:sSup>
                          <m:sSupPr>
                            <m:ctrlPr>
                              <a:rPr lang="tr-TR" sz="4000" i="1">
                                <a:latin typeface="Cambria Math" panose="02040503050406030204" pitchFamily="18" charset="0"/>
                                <a:ea typeface="Times New Roman" panose="02020603050405020304" pitchFamily="18" charset="0"/>
                              </a:rPr>
                            </m:ctrlPr>
                          </m:sSupPr>
                          <m:e>
                            <m:r>
                              <a:rPr lang="tr-TR" sz="4000" i="1">
                                <a:latin typeface="Cambria Math" panose="02040503050406030204" pitchFamily="18" charset="0"/>
                                <a:ea typeface="Times New Roman" panose="02020603050405020304" pitchFamily="18" charset="0"/>
                                <a:cs typeface="Arial" panose="020B0604020202020204" pitchFamily="34" charset="0"/>
                              </a:rPr>
                              <m:t>𝑀</m:t>
                            </m:r>
                          </m:e>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𝜆</m:t>
                            </m:r>
                          </m:e>
                          <m:sub>
                            <m:r>
                              <a:rPr lang="tr-TR" sz="4000" i="1">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latin typeface="Cambria Math" panose="02040503050406030204" pitchFamily="18" charset="0"/>
                                <a:ea typeface="Times New Roman" panose="02020603050405020304" pitchFamily="18" charset="0"/>
                              </a:rPr>
                            </m:ctrlPr>
                          </m:sSubSupPr>
                          <m:e>
                            <m:r>
                              <m:rPr>
                                <m:sty m:val="p"/>
                              </m:rPr>
                              <a:rPr lang="tr-TR" sz="4000">
                                <a:latin typeface="Cambria Math" panose="02040503050406030204" pitchFamily="18" charset="0"/>
                                <a:ea typeface="Times New Roman" panose="02020603050405020304" pitchFamily="18" charset="0"/>
                                <a:cs typeface="Arial" panose="020B0604020202020204" pitchFamily="34" charset="0"/>
                              </a:rPr>
                              <m:t>Λ</m:t>
                            </m:r>
                          </m:e>
                          <m:sub>
                            <m:r>
                              <a:rPr lang="tr-TR" sz="4000" i="1">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değerinden küçük olmalı.</a:t>
                </a: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5599"/>
              </a:xfrm>
              <a:prstGeom prst="rect">
                <a:avLst/>
              </a:prstGeom>
              <a:blipFill>
                <a:blip r:embed="rId5"/>
                <a:stretch>
                  <a:fillRect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17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97506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O zaman, sistem durumları, aşağıdaki koşulu sağlayan her initial condition için, ultimately 	bounded olurlar</a:t>
                </a:r>
                <a:br>
                  <a:rPr lang="tr-TR"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a:effectLst/>
                              <a:latin typeface="Cambria Math" panose="02040503050406030204" pitchFamily="18" charset="0"/>
                              <a:ea typeface="Times New Roman" panose="02020603050405020304" pitchFamily="18" charset="0"/>
                            </a:rPr>
                          </m:ctrlPr>
                        </m:dPr>
                        <m:e>
                          <m:r>
                            <a:rPr lang="tr-TR" sz="4000" i="1">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 </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oMath>
                  </m:oMathPara>
                </a14:m>
                <a:endParaRPr lang="tr-TR" sz="4000" i="1" kern="100" dirty="0">
                  <a:effectLst/>
                  <a:latin typeface="Cambria Math" panose="020405030504060302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sağlanırsa, üstteki koşul da sağlanır çünkü</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P</m:t>
                          </m:r>
                        </m:sub>
                      </m:sSub>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97506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38342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Corollary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4093388"/>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Özetle,</a:t>
                </a:r>
                <a:r>
                  <a:rPr lang="tr-TR" sz="4000" kern="100" dirty="0">
                    <a:latin typeface="Times New Roman" panose="02020603050405020304" pitchFamily="18" charset="0"/>
                    <a:ea typeface="Times New Roman" panose="02020603050405020304" pitchFamily="18" charset="0"/>
                    <a:cs typeface="Arial" panose="020B0604020202020204" pitchFamily="34" charset="0"/>
                  </a:rPr>
                  <a:t> eğer ki maksimum kuantizasyon hatası ve initial stateler </a:t>
                </a:r>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yeteri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kadar küçük olurlarsa, 	sistem herhangi kontrolcü parametreleri için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 </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𝑎</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m:t>
                    </m:r>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ultimately bounded’dır.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4093388"/>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3590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8136A654-0D34-4EEA-9038-330AE2F16B98}"/>
                  </a:ext>
                </a:extLst>
              </p:cNvPr>
              <p:cNvSpPr txBox="1"/>
              <p:nvPr/>
            </p:nvSpPr>
            <p:spPr>
              <a:xfrm>
                <a:off x="941891" y="3402399"/>
                <a:ext cx="19971328" cy="4505657"/>
              </a:xfrm>
              <a:prstGeom prst="rect">
                <a:avLst/>
              </a:prstGeom>
              <a:noFill/>
            </p:spPr>
            <p:txBody>
              <a:bodyPr wrap="square" rtlCol="0">
                <a:spAutoFit/>
              </a:bodyPr>
              <a:lstStyle/>
              <a:p>
                <a:r>
                  <a:rPr lang="tr-TR" sz="4000" dirty="0">
                    <a:effectLst/>
                    <a:latin typeface="Times New Roman" panose="02020603050405020304" pitchFamily="18" charset="0"/>
                    <a:ea typeface="Aptos"/>
                    <a:cs typeface="Times New Roman" panose="02020603050405020304" pitchFamily="18" charset="0"/>
                  </a:rPr>
                  <a:t>Lemma 2’de eld</a:t>
                </a:r>
                <a:r>
                  <a:rPr lang="tr-TR" sz="4000" dirty="0">
                    <a:latin typeface="Times New Roman" panose="02020603050405020304" pitchFamily="18" charset="0"/>
                    <a:ea typeface="Aptos"/>
                    <a:cs typeface="Times New Roman" panose="02020603050405020304" pitchFamily="18" charset="0"/>
                  </a:rPr>
                  <a:t>e edilen limit </a:t>
                </a:r>
                <a:r>
                  <a:rPr lang="tr-TR" sz="4000" dirty="0" smtClean="0">
                    <a:latin typeface="Times New Roman" panose="02020603050405020304" pitchFamily="18" charset="0"/>
                    <a:ea typeface="Aptos"/>
                    <a:cs typeface="Times New Roman" panose="02020603050405020304" pitchFamily="18" charset="0"/>
                  </a:rPr>
                  <a:t>elipsoidine </a:t>
                </a:r>
                <a:r>
                  <a:rPr lang="tr-TR" sz="4000" dirty="0">
                    <a:latin typeface="Times New Roman" panose="02020603050405020304" pitchFamily="18" charset="0"/>
                    <a:ea typeface="Aptos"/>
                    <a:cs typeface="Times New Roman" panose="02020603050405020304" pitchFamily="18" charset="0"/>
                  </a:rPr>
                  <a:t>göre Lyapunov enerjisi aşağıdaki denklem ile ifade edilebilir.</a:t>
                </a:r>
                <a:endParaRPr lang="tr-TR" sz="4000" dirty="0">
                  <a:effectLst/>
                  <a:latin typeface="Times New Roman" panose="02020603050405020304" pitchFamily="18" charset="0"/>
                  <a:ea typeface="Aptos"/>
                  <a:cs typeface="Times New Roman" panose="02020603050405020304" pitchFamily="18" charset="0"/>
                </a:endParaRPr>
              </a:p>
              <a:p>
                <a:endParaRPr lang="tr-TR" sz="4000"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b="0" i="1" smtClean="0">
                          <a:effectLst/>
                          <a:latin typeface="Cambria Math" panose="02040503050406030204" pitchFamily="18" charset="0"/>
                          <a:ea typeface="Aptos"/>
                          <a:cs typeface="Times New Roman" panose="02020603050405020304" pitchFamily="18" charset="0"/>
                        </a:rPr>
                        <m:t>𝐿𝑦𝑎𝑝𝑢𝑛𝑜𝑣</m:t>
                      </m:r>
                      <m:r>
                        <a:rPr lang="tr-TR" sz="4000" b="0" i="1" smtClean="0">
                          <a:effectLst/>
                          <a:latin typeface="Cambria Math" panose="02040503050406030204" pitchFamily="18" charset="0"/>
                          <a:ea typeface="Aptos"/>
                          <a:cs typeface="Times New Roman" panose="02020603050405020304" pitchFamily="18" charset="0"/>
                        </a:rPr>
                        <m:t> </m:t>
                      </m:r>
                      <m:r>
                        <a:rPr lang="tr-TR" sz="4000" b="0" i="1" smtClean="0">
                          <a:effectLst/>
                          <a:latin typeface="Cambria Math" panose="02040503050406030204" pitchFamily="18" charset="0"/>
                          <a:ea typeface="Aptos"/>
                          <a:cs typeface="Times New Roman" panose="02020603050405020304" pitchFamily="18" charset="0"/>
                        </a:rPr>
                        <m:t>𝐸𝑛𝑒𝑟𝑗𝑖𝑠𝑖</m:t>
                      </m:r>
                      <m:r>
                        <a:rPr lang="tr-TR" sz="4000" i="1" smtClean="0">
                          <a:effectLst/>
                          <a:latin typeface="Cambria Math" panose="02040503050406030204" pitchFamily="18" charset="0"/>
                          <a:ea typeface="Aptos"/>
                          <a:cs typeface="Times New Roman" panose="02020603050405020304" pitchFamily="18" charset="0"/>
                        </a:rPr>
                        <m:t>≤</m:t>
                      </m:r>
                      <m:r>
                        <a:rPr lang="tr-TR" sz="4000" i="1">
                          <a:latin typeface="Cambria Math" panose="02040503050406030204" pitchFamily="18" charset="0"/>
                          <a:ea typeface="Aptos"/>
                          <a:cs typeface="Times New Roman" panose="02020603050405020304" pitchFamily="18" charset="0"/>
                        </a:rPr>
                        <m:t>𝑃𝑎𝑟𝑎𝑚𝑒𝑡𝑟𝑒</m:t>
                      </m:r>
                      <m:r>
                        <a:rPr lang="tr-TR" sz="4000" i="1">
                          <a:latin typeface="Cambria Math" panose="02040503050406030204" pitchFamily="18" charset="0"/>
                          <a:ea typeface="Aptos"/>
                          <a:cs typeface="Times New Roman" panose="02020603050405020304" pitchFamily="18" charset="0"/>
                        </a:rPr>
                        <m:t> </m:t>
                      </m:r>
                      <m:r>
                        <a:rPr lang="tr-TR" sz="4000" i="1">
                          <a:latin typeface="Cambria Math" panose="02040503050406030204" pitchFamily="18" charset="0"/>
                          <a:ea typeface="Aptos"/>
                          <a:cs typeface="Times New Roman" panose="02020603050405020304" pitchFamily="18" charset="0"/>
                        </a:rPr>
                        <m:t>𝑃𝑎𝑦𝚤</m:t>
                      </m:r>
                      <m:r>
                        <a:rPr lang="tr-TR" sz="4000" b="0" i="1" smtClean="0">
                          <a:latin typeface="Cambria Math" panose="02040503050406030204" pitchFamily="18" charset="0"/>
                          <a:ea typeface="Aptos"/>
                          <a:cs typeface="Times New Roman" panose="02020603050405020304" pitchFamily="18" charset="0"/>
                        </a:rPr>
                        <m:t>+</m:t>
                      </m:r>
                      <m:r>
                        <a:rPr lang="tr-TR" sz="4000" i="1">
                          <a:latin typeface="Cambria Math" panose="02040503050406030204" pitchFamily="18" charset="0"/>
                          <a:ea typeface="Aptos"/>
                          <a:cs typeface="Times New Roman" panose="02020603050405020304" pitchFamily="18" charset="0"/>
                        </a:rPr>
                        <m:t>𝐾𝑢𝑎𝑛𝑡𝑖𝑧𝑎𝑠𝑦𝑜𝑛</m:t>
                      </m:r>
                      <m:r>
                        <a:rPr lang="tr-TR" sz="4000" i="1">
                          <a:latin typeface="Cambria Math" panose="02040503050406030204" pitchFamily="18" charset="0"/>
                          <a:ea typeface="Aptos"/>
                          <a:cs typeface="Times New Roman" panose="02020603050405020304" pitchFamily="18" charset="0"/>
                        </a:rPr>
                        <m:t>+</m:t>
                      </m:r>
                      <m:r>
                        <a:rPr lang="tr-TR" sz="4000" i="1">
                          <a:latin typeface="Cambria Math" panose="02040503050406030204" pitchFamily="18" charset="0"/>
                          <a:ea typeface="Aptos"/>
                          <a:cs typeface="Times New Roman" panose="02020603050405020304" pitchFamily="18" charset="0"/>
                        </a:rPr>
                        <m:t>𝐵𝑜𝑧𝑢𝑐𝑢</m:t>
                      </m:r>
                      <m:r>
                        <a:rPr lang="tr-TR" sz="4000" i="1">
                          <a:latin typeface="Cambria Math" panose="02040503050406030204" pitchFamily="18" charset="0"/>
                          <a:ea typeface="Aptos"/>
                          <a:cs typeface="Times New Roman" panose="02020603050405020304" pitchFamily="18" charset="0"/>
                        </a:rPr>
                        <m:t> </m:t>
                      </m:r>
                      <m:r>
                        <a:rPr lang="tr-TR" sz="4000" i="1">
                          <a:latin typeface="Cambria Math" panose="02040503050406030204" pitchFamily="18" charset="0"/>
                          <a:ea typeface="Aptos"/>
                          <a:cs typeface="Times New Roman" panose="02020603050405020304" pitchFamily="18" charset="0"/>
                        </a:rPr>
                        <m:t>𝐸𝑡𝑘𝑖𝑠𝑖</m:t>
                      </m:r>
                    </m:oMath>
                  </m:oMathPara>
                </a14:m>
                <a:endParaRPr lang="tr-TR" sz="4000" dirty="0">
                  <a:effectLst/>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i="1" smtClean="0">
                          <a:effectLst/>
                          <a:latin typeface="Cambria Math" panose="02040503050406030204" pitchFamily="18" charset="0"/>
                          <a:ea typeface="Aptos"/>
                          <a:cs typeface="Times New Roman" panose="02020603050405020304" pitchFamily="18" charset="0"/>
                        </a:rPr>
                        <m:t>𝑉</m:t>
                      </m:r>
                      <m:d>
                        <m:dPr>
                          <m:ctrlPr>
                            <a:rPr lang="tr-TR" sz="4000" i="1">
                              <a:effectLst/>
                              <a:latin typeface="Cambria Math" panose="02040503050406030204" pitchFamily="18" charset="0"/>
                              <a:cs typeface="Times New Roman" panose="02020603050405020304" pitchFamily="18" charset="0"/>
                            </a:rPr>
                          </m:ctrlPr>
                        </m:dPr>
                        <m:e>
                          <m:r>
                            <a:rPr lang="tr-TR" sz="4000" i="1">
                              <a:effectLst/>
                              <a:latin typeface="Cambria Math" panose="02040503050406030204" pitchFamily="18" charset="0"/>
                              <a:ea typeface="Aptos"/>
                              <a:cs typeface="Times New Roman" panose="02020603050405020304" pitchFamily="18" charset="0"/>
                            </a:rPr>
                            <m:t>𝑥</m:t>
                          </m:r>
                          <m:r>
                            <a:rPr lang="tr-TR" sz="4000" i="1">
                              <a:effectLst/>
                              <a:latin typeface="Cambria Math" panose="02040503050406030204" pitchFamily="18" charset="0"/>
                              <a:ea typeface="Aptos"/>
                              <a:cs typeface="Times New Roman" panose="02020603050405020304" pitchFamily="18" charset="0"/>
                            </a:rPr>
                            <m:t>,</m:t>
                          </m:r>
                          <m:r>
                            <a:rPr lang="tr-TR" sz="4000" i="1">
                              <a:effectLst/>
                              <a:latin typeface="Cambria Math" panose="02040503050406030204" pitchFamily="18" charset="0"/>
                              <a:ea typeface="Aptos"/>
                              <a:cs typeface="Times New Roman" panose="02020603050405020304" pitchFamily="18" charset="0"/>
                            </a:rPr>
                            <m:t>𝜃</m:t>
                          </m:r>
                        </m:e>
                      </m:d>
                      <m:r>
                        <a:rPr lang="tr-TR" sz="4000" i="1">
                          <a:effectLst/>
                          <a:latin typeface="Cambria Math" panose="02040503050406030204" pitchFamily="18" charset="0"/>
                          <a:ea typeface="Aptos"/>
                          <a:cs typeface="Times New Roman" panose="02020603050405020304" pitchFamily="18" charset="0"/>
                        </a:rPr>
                        <m:t>≤</m:t>
                      </m:r>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𝑐</m:t>
                          </m:r>
                        </m:e>
                        <m:sub>
                          <m:r>
                            <a:rPr lang="tr-TR" sz="4000" i="1">
                              <a:effectLst/>
                              <a:latin typeface="Cambria Math" panose="02040503050406030204" pitchFamily="18" charset="0"/>
                              <a:ea typeface="Aptos"/>
                              <a:cs typeface="Times New Roman" panose="02020603050405020304" pitchFamily="18" charset="0"/>
                            </a:rPr>
                            <m:t>𝛾</m:t>
                          </m:r>
                        </m:sub>
                      </m:sSub>
                      <m:r>
                        <a:rPr lang="tr-TR" sz="4000" i="1">
                          <a:effectLst/>
                          <a:latin typeface="Cambria Math" panose="02040503050406030204" pitchFamily="18" charset="0"/>
                          <a:ea typeface="Aptos"/>
                          <a:cs typeface="Times New Roman" panose="02020603050405020304" pitchFamily="18" charset="0"/>
                        </a:rPr>
                        <m:t>+</m:t>
                      </m:r>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𝑐</m:t>
                          </m:r>
                        </m:e>
                        <m:sub>
                          <m:r>
                            <a:rPr lang="tr-TR" sz="4000" i="1">
                              <a:effectLst/>
                              <a:latin typeface="Cambria Math" panose="02040503050406030204" pitchFamily="18" charset="0"/>
                              <a:ea typeface="Aptos"/>
                              <a:cs typeface="Times New Roman" panose="02020603050405020304" pitchFamily="18" charset="0"/>
                            </a:rPr>
                            <m:t>𝑤</m:t>
                          </m:r>
                        </m:sub>
                      </m:sSub>
                      <m:sSup>
                        <m:sSupPr>
                          <m:ctrlPr>
                            <a:rPr lang="tr-TR" sz="4000" i="1">
                              <a:effectLst/>
                              <a:latin typeface="Cambria Math" panose="02040503050406030204" pitchFamily="18" charset="0"/>
                              <a:cs typeface="Times New Roman" panose="02020603050405020304" pitchFamily="18" charset="0"/>
                            </a:rPr>
                          </m:ctrlPr>
                        </m:sSupPr>
                        <m:e>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m:t>
                              </m:r>
                            </m:e>
                            <m:sub>
                              <m:r>
                                <a:rPr lang="tr-TR" sz="4000" i="1">
                                  <a:effectLst/>
                                  <a:latin typeface="Cambria Math" panose="02040503050406030204" pitchFamily="18" charset="0"/>
                                  <a:ea typeface="Aptos"/>
                                  <a:cs typeface="Times New Roman" panose="02020603050405020304" pitchFamily="18" charset="0"/>
                                </a:rPr>
                                <m:t>𝑤</m:t>
                              </m:r>
                            </m:sub>
                          </m:sSub>
                        </m:e>
                        <m:sup>
                          <m:r>
                            <a:rPr lang="tr-TR" sz="4000" i="1">
                              <a:effectLst/>
                              <a:latin typeface="Cambria Math" panose="02040503050406030204" pitchFamily="18" charset="0"/>
                              <a:ea typeface="Aptos"/>
                              <a:cs typeface="Times New Roman" panose="02020603050405020304" pitchFamily="18" charset="0"/>
                            </a:rPr>
                            <m:t>2</m:t>
                          </m:r>
                        </m:sup>
                      </m:sSup>
                      <m:r>
                        <a:rPr lang="tr-TR" sz="4000" i="1">
                          <a:effectLst/>
                          <a:latin typeface="Cambria Math" panose="02040503050406030204" pitchFamily="18" charset="0"/>
                          <a:ea typeface="Aptos"/>
                          <a:cs typeface="Times New Roman" panose="02020603050405020304" pitchFamily="18" charset="0"/>
                        </a:rPr>
                        <m:t>+</m:t>
                      </m:r>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𝑐</m:t>
                          </m:r>
                        </m:e>
                        <m:sub>
                          <m:r>
                            <a:rPr lang="tr-TR" sz="4000" i="1">
                              <a:effectLst/>
                              <a:latin typeface="Cambria Math" panose="02040503050406030204" pitchFamily="18" charset="0"/>
                              <a:ea typeface="Aptos"/>
                              <a:cs typeface="Times New Roman" panose="02020603050405020304" pitchFamily="18" charset="0"/>
                            </a:rPr>
                            <m:t>𝑒</m:t>
                          </m:r>
                        </m:sub>
                      </m:sSub>
                      <m:sSup>
                        <m:sSupPr>
                          <m:ctrlPr>
                            <a:rPr lang="tr-TR" sz="4000" i="1">
                              <a:effectLst/>
                              <a:latin typeface="Cambria Math" panose="02040503050406030204" pitchFamily="18" charset="0"/>
                              <a:cs typeface="Times New Roman" panose="02020603050405020304" pitchFamily="18" charset="0"/>
                            </a:rPr>
                          </m:ctrlPr>
                        </m:sSupPr>
                        <m:e>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m:t>
                              </m:r>
                            </m:e>
                            <m:sub>
                              <m:r>
                                <a:rPr lang="tr-TR" sz="4000" i="1">
                                  <a:effectLst/>
                                  <a:latin typeface="Cambria Math" panose="02040503050406030204" pitchFamily="18" charset="0"/>
                                  <a:ea typeface="Aptos"/>
                                  <a:cs typeface="Times New Roman" panose="02020603050405020304" pitchFamily="18" charset="0"/>
                                </a:rPr>
                                <m:t>𝑒</m:t>
                              </m:r>
                            </m:sub>
                          </m:sSub>
                        </m:e>
                        <m:sup>
                          <m:r>
                            <a:rPr lang="tr-TR" sz="4000" i="1">
                              <a:effectLst/>
                              <a:latin typeface="Cambria Math" panose="02040503050406030204" pitchFamily="18" charset="0"/>
                              <a:ea typeface="Aptos"/>
                              <a:cs typeface="Times New Roman" panose="02020603050405020304" pitchFamily="18" charset="0"/>
                            </a:rPr>
                            <m:t>2</m:t>
                          </m:r>
                        </m:sup>
                      </m:sSup>
                    </m:oMath>
                  </m:oMathPara>
                </a14:m>
                <a:endParaRPr lang="tr-TR" sz="4000" dirty="0"/>
              </a:p>
              <a:p>
                <a:endParaRPr lang="tr-TR" sz="4000" dirty="0">
                  <a:latin typeface="Times New Roman" panose="02020603050405020304" pitchFamily="18" charset="0"/>
                  <a:cs typeface="Times New Roman" panose="02020603050405020304" pitchFamily="18" charset="0"/>
                </a:endParaRPr>
              </a:p>
              <a:p>
                <a:r>
                  <a:rPr lang="tr-TR" sz="4000" dirty="0">
                    <a:latin typeface="Times New Roman" panose="02020603050405020304" pitchFamily="18" charset="0"/>
                    <a:cs typeface="Times New Roman" panose="02020603050405020304" pitchFamily="18" charset="0"/>
                  </a:rPr>
                  <a:t>Buna göre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hatası veya bozucu düştükçe, limit elipsoidi küçülür. </a:t>
                </a:r>
              </a:p>
            </p:txBody>
          </p:sp>
        </mc:Choice>
        <mc:Fallback>
          <p:sp>
            <p:nvSpPr>
              <p:cNvPr id="2" name="Metin kutusu 1">
                <a:extLst>
                  <a:ext uri="{FF2B5EF4-FFF2-40B4-BE49-F238E27FC236}">
                    <a16:creationId xmlns:a16="http://schemas.microsoft.com/office/drawing/2014/main" id="{8136A654-0D34-4EEA-9038-330AE2F16B98}"/>
                  </a:ext>
                </a:extLst>
              </p:cNvPr>
              <p:cNvSpPr txBox="1">
                <a:spLocks noRot="1" noChangeAspect="1" noMove="1" noResize="1" noEditPoints="1" noAdjustHandles="1" noChangeArrowheads="1" noChangeShapeType="1" noTextEdit="1"/>
              </p:cNvSpPr>
              <p:nvPr/>
            </p:nvSpPr>
            <p:spPr>
              <a:xfrm>
                <a:off x="941891" y="3402399"/>
                <a:ext cx="19971328" cy="4505657"/>
              </a:xfrm>
              <a:prstGeom prst="rect">
                <a:avLst/>
              </a:prstGeom>
              <a:blipFill>
                <a:blip r:embed="rId5"/>
                <a:stretch>
                  <a:fillRect l="-1099" t="-2436" b="-4871"/>
                </a:stretch>
              </a:blipFill>
            </p:spPr>
            <p:txBody>
              <a:bodyPr/>
              <a:lstStyle/>
              <a:p>
                <a:r>
                  <a:rPr lang="en-US">
                    <a:noFill/>
                  </a:rPr>
                  <a:t> </a:t>
                </a:r>
              </a:p>
            </p:txBody>
          </p:sp>
        </mc:Fallback>
      </mc:AlternateContent>
    </p:spTree>
    <p:extLst>
      <p:ext uri="{BB962C8B-B14F-4D97-AF65-F5344CB8AC3E}">
        <p14:creationId xmlns:p14="http://schemas.microsoft.com/office/powerpoint/2010/main" val="1867360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1062692" y="1713180"/>
                <a:ext cx="19328428" cy="8970020"/>
              </a:xfrm>
              <a:prstGeom prst="rect">
                <a:avLst/>
              </a:prstGeom>
              <a:noFill/>
            </p:spPr>
            <p:txBody>
              <a:bodyPr wrap="square" rtlCol="0">
                <a:spAutoFit/>
              </a:bodyPr>
              <a:lstStyle/>
              <a:p>
                <a:pPr>
                  <a:lnSpc>
                    <a:spcPct val="115000"/>
                  </a:lnSpc>
                  <a:spcAft>
                    <a:spcPts val="800"/>
                  </a:spcAft>
                </a:pPr>
                <a:r>
                  <a:rPr lang="tr-TR" sz="4000" b="1" kern="100" dirty="0">
                    <a:effectLst/>
                    <a:latin typeface="Times New Roman" panose="02020603050405020304" pitchFamily="18" charset="0"/>
                    <a:ea typeface="Aptos"/>
                    <a:cs typeface="Times New Roman" panose="02020603050405020304" pitchFamily="18" charset="0"/>
                  </a:rPr>
                  <a:t>Dinamik </a:t>
                </a:r>
                <a:r>
                  <a:rPr lang="tr-TR" sz="4000" b="1" kern="100" dirty="0" err="1">
                    <a:effectLst/>
                    <a:latin typeface="Times New Roman" panose="02020603050405020304" pitchFamily="18" charset="0"/>
                    <a:ea typeface="Aptos"/>
                    <a:cs typeface="Times New Roman" panose="02020603050405020304" pitchFamily="18" charset="0"/>
                  </a:rPr>
                  <a:t>Kuantizörlü</a:t>
                </a:r>
                <a:r>
                  <a:rPr lang="tr-TR" sz="4000" b="1" kern="100" dirty="0">
                    <a:effectLst/>
                    <a:latin typeface="Times New Roman" panose="02020603050405020304" pitchFamily="18" charset="0"/>
                    <a:ea typeface="Aptos"/>
                    <a:cs typeface="Times New Roman" panose="02020603050405020304" pitchFamily="18" charset="0"/>
                  </a:rPr>
                  <a:t> Uyarlama Kuralı</a:t>
                </a: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Çıkışın </a:t>
                </a:r>
                <a:r>
                  <a:rPr lang="tr-TR" sz="4000" kern="100" dirty="0" err="1">
                    <a:effectLst/>
                    <a:latin typeface="Times New Roman" panose="02020603050405020304" pitchFamily="18" charset="0"/>
                    <a:ea typeface="Aptos"/>
                    <a:cs typeface="Times New Roman" panose="02020603050405020304" pitchFamily="18" charset="0"/>
                  </a:rPr>
                  <a:t>kuantize</a:t>
                </a:r>
                <a:r>
                  <a:rPr lang="tr-TR" sz="4000" kern="100" dirty="0">
                    <a:effectLst/>
                    <a:latin typeface="Times New Roman" panose="02020603050405020304" pitchFamily="18" charset="0"/>
                    <a:ea typeface="Aptos"/>
                    <a:cs typeface="Times New Roman" panose="02020603050405020304" pitchFamily="18" charset="0"/>
                  </a:rPr>
                  <a:t> ölçekli geri beslemesi aşağıdaki uyarlama kuralında verildiği gibidir.</a:t>
                </a: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 </a:t>
                </a: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i="1" kern="100" smtClean="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r>
                        <a:rPr lang="tr-TR" sz="4000" i="1" kern="100">
                          <a:effectLst/>
                          <a:latin typeface="Cambria Math" panose="02040503050406030204" pitchFamily="18" charset="0"/>
                          <a:ea typeface="Aptos"/>
                          <a:cs typeface="Arial" panose="020B0604020202020204" pitchFamily="34" charset="0"/>
                        </a:rPr>
                        <m:t>=−</m:t>
                      </m:r>
                      <m:sSup>
                        <m:sSupPr>
                          <m:ctrlPr>
                            <a:rPr lang="tr-TR" sz="4000" i="1" kern="100">
                              <a:effectLst/>
                              <a:latin typeface="Cambria Math" panose="02040503050406030204" pitchFamily="18" charset="0"/>
                              <a:ea typeface="Aptos"/>
                              <a:cs typeface="Arial" panose="020B0604020202020204" pitchFamily="34" charset="0"/>
                            </a:rPr>
                          </m:ctrlPr>
                        </m:sSupPr>
                        <m:e>
                          <m:r>
                            <a:rPr lang="tr-TR" sz="4000" i="1" kern="100">
                              <a:effectLst/>
                              <a:latin typeface="Cambria Math" panose="02040503050406030204" pitchFamily="18" charset="0"/>
                              <a:ea typeface="Aptos"/>
                              <a:cs typeface="Arial" panose="020B0604020202020204" pitchFamily="34" charset="0"/>
                            </a:rPr>
                            <m:t>𝜃</m:t>
                          </m:r>
                        </m:e>
                        <m:sup>
                          <m:r>
                            <a:rPr lang="tr-TR" sz="4000" i="1" kern="100">
                              <a:effectLst/>
                              <a:latin typeface="Cambria Math" panose="02040503050406030204" pitchFamily="18" charset="0"/>
                              <a:ea typeface="Aptos"/>
                              <a:cs typeface="Arial" panose="020B0604020202020204" pitchFamily="34" charset="0"/>
                            </a:rPr>
                            <m:t>𝑇</m:t>
                          </m:r>
                        </m:sup>
                      </m:sSup>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𝑡</m:t>
                      </m:r>
                      <m:r>
                        <a:rPr lang="tr-TR" sz="4000" i="1" kern="100">
                          <a:effectLst/>
                          <a:latin typeface="Cambria Math" panose="02040503050406030204" pitchFamily="18" charset="0"/>
                          <a:ea typeface="Aptos"/>
                          <a:cs typeface="Arial" panose="020B0604020202020204" pitchFamily="34" charset="0"/>
                        </a:rPr>
                        <m:t>)</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𝑞</m:t>
                          </m:r>
                        </m:e>
                        <m:sub>
                          <m:r>
                            <a:rPr lang="tr-TR" sz="4000" i="1" kern="10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sub>
                      </m:sSub>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𝑦</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r>
                        <a:rPr lang="tr-TR" sz="4000" i="1" kern="100">
                          <a:effectLst/>
                          <a:latin typeface="Cambria Math" panose="02040503050406030204" pitchFamily="18" charset="0"/>
                          <a:ea typeface="Aptos"/>
                          <a:cs typeface="Arial" panose="020B0604020202020204" pitchFamily="34" charset="0"/>
                        </a:rPr>
                        <m:t>)</m:t>
                      </m:r>
                    </m:oMath>
                  </m:oMathPara>
                </a14:m>
                <a:endParaRPr lang="tr-TR" sz="4000" kern="100" dirty="0">
                  <a:effectLst/>
                  <a:latin typeface="Aptos"/>
                  <a:ea typeface="Aptos"/>
                  <a:cs typeface="Arial" panose="020B0604020202020204" pitchFamily="34" charset="0"/>
                </a:endParaRPr>
              </a:p>
              <a:p>
                <a:pPr>
                  <a:lnSpc>
                    <a:spcPct val="115000"/>
                  </a:lnSpc>
                  <a:spcAft>
                    <a:spcPts val="800"/>
                  </a:spcAft>
                </a:pPr>
                <a:endParaRPr lang="tr-TR" sz="4000" kern="100" dirty="0">
                  <a:effectLst/>
                  <a:latin typeface="Aptos"/>
                  <a:ea typeface="Aptos"/>
                  <a:cs typeface="Arial" panose="020B0604020202020204" pitchFamily="34" charset="0"/>
                </a:endParaRPr>
              </a:p>
              <a:p>
                <a:pPr>
                  <a:lnSpc>
                    <a:spcPct val="115000"/>
                  </a:lnSpc>
                  <a:spcAft>
                    <a:spcPts val="800"/>
                  </a:spcAft>
                </a:pPr>
                <a:r>
                  <a:rPr lang="tr-TR" sz="4000" kern="100" dirty="0">
                    <a:latin typeface="Times New Roman" panose="02020603050405020304" pitchFamily="18" charset="0"/>
                    <a:ea typeface="Aptos"/>
                    <a:cs typeface="Times New Roman" panose="02020603050405020304" pitchFamily="18" charset="0"/>
                  </a:rPr>
                  <a:t>Buna göre her </a:t>
                </a:r>
                <a:r>
                  <a:rPr lang="tr-TR" sz="4000" kern="100" dirty="0" err="1">
                    <a:latin typeface="Times New Roman" panose="02020603050405020304" pitchFamily="18" charset="0"/>
                    <a:ea typeface="Aptos"/>
                    <a:cs typeface="Times New Roman" panose="02020603050405020304" pitchFamily="18" charset="0"/>
                  </a:rPr>
                  <a:t>zoom</a:t>
                </a:r>
                <a:r>
                  <a:rPr lang="tr-TR" sz="4000" kern="100" dirty="0">
                    <a:latin typeface="Times New Roman" panose="02020603050405020304" pitchFamily="18" charset="0"/>
                    <a:ea typeface="Aptos"/>
                    <a:cs typeface="Times New Roman" panose="02020603050405020304" pitchFamily="18" charset="0"/>
                  </a:rPr>
                  <a:t>-in aşamasında hem kontrol kazancı, hem de adaptasyon sönümü yeniden ayarlanmaktadır.</a:t>
                </a:r>
                <a:endParaRPr lang="tr-TR" sz="4000" kern="100" dirty="0">
                  <a:effectLst/>
                  <a:latin typeface="Times New Roman" panose="02020603050405020304" pitchFamily="18" charset="0"/>
                  <a:ea typeface="Aptos"/>
                  <a:cs typeface="Times New Roman" panose="02020603050405020304" pitchFamily="18" charset="0"/>
                </a:endParaRP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 </a:t>
                </a:r>
                <a14:m>
                  <m:oMath xmlns:m="http://schemas.openxmlformats.org/officeDocument/2006/math">
                    <m:r>
                      <a:rPr lang="tr-TR" sz="4000" i="1" kern="100">
                        <a:effectLst/>
                        <a:latin typeface="Cambria Math" panose="02040503050406030204" pitchFamily="18" charset="0"/>
                        <a:ea typeface="Aptos"/>
                        <a:cs typeface="Arial" panose="020B0604020202020204" pitchFamily="34" charset="0"/>
                      </a:rPr>
                      <m:t>𝑎</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𝑡</m:t>
                    </m:r>
                    <m:r>
                      <a:rPr lang="tr-TR" sz="4000" i="1" kern="100">
                        <a:effectLst/>
                        <a:latin typeface="Cambria Math" panose="02040503050406030204" pitchFamily="18" charset="0"/>
                        <a:ea typeface="Aptos"/>
                        <a:cs typeface="Arial" panose="020B0604020202020204" pitchFamily="34" charset="0"/>
                      </a:rPr>
                      <m:t>)</m:t>
                    </m:r>
                  </m:oMath>
                </a14:m>
                <a:r>
                  <a:rPr lang="tr-TR" sz="4000" kern="100" dirty="0">
                    <a:effectLst/>
                    <a:latin typeface="Times New Roman" panose="02020603050405020304" pitchFamily="18" charset="0"/>
                    <a:ea typeface="Aptos"/>
                    <a:cs typeface="Times New Roman" panose="02020603050405020304" pitchFamily="18" charset="0"/>
                  </a:rPr>
                  <a:t> </a:t>
                </a:r>
                <a:r>
                  <a:rPr lang="tr-TR" sz="4000" kern="100" dirty="0" err="1">
                    <a:effectLst/>
                    <a:latin typeface="Times New Roman" panose="02020603050405020304" pitchFamily="18" charset="0"/>
                    <a:ea typeface="Aptos"/>
                    <a:cs typeface="Times New Roman" panose="02020603050405020304" pitchFamily="18" charset="0"/>
                  </a:rPr>
                  <a:t>anahtarlanınca</a:t>
                </a:r>
                <a:r>
                  <a:rPr lang="tr-TR" sz="4000" kern="100" dirty="0">
                    <a:effectLst/>
                    <a:latin typeface="Times New Roman" panose="02020603050405020304" pitchFamily="18" charset="0"/>
                    <a:ea typeface="Aptos"/>
                    <a:cs typeface="Times New Roman" panose="02020603050405020304" pitchFamily="18" charset="0"/>
                  </a:rPr>
                  <a:t> parametre güncelleme hızı değişmektedir. </a:t>
                </a:r>
              </a:p>
              <a:p>
                <a:pPr>
                  <a:lnSpc>
                    <a:spcPct val="115000"/>
                  </a:lnSpc>
                  <a:spcAft>
                    <a:spcPts val="800"/>
                  </a:spcAft>
                </a:pPr>
                <a:endParaRPr lang="tr-TR" sz="4000" kern="100" dirty="0">
                  <a:effectLst/>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effectLst/>
                              <a:latin typeface="Cambria Math" panose="02040503050406030204" pitchFamily="18" charset="0"/>
                              <a:ea typeface="Aptos"/>
                              <a:cs typeface="Times New Roman" panose="02020603050405020304" pitchFamily="18" charset="0"/>
                            </a:rPr>
                          </m:ctrlPr>
                        </m:accPr>
                        <m:e>
                          <m:r>
                            <a:rPr lang="tr-TR" sz="4000" i="1" kern="100">
                              <a:effectLst/>
                              <a:latin typeface="Cambria Math" panose="02040503050406030204" pitchFamily="18" charset="0"/>
                              <a:ea typeface="Aptos"/>
                              <a:cs typeface="Times New Roman" panose="02020603050405020304" pitchFamily="18" charset="0"/>
                            </a:rPr>
                            <m:t>𝜃</m:t>
                          </m:r>
                        </m:e>
                      </m:acc>
                      <m:d>
                        <m:dPr>
                          <m:ctrlPr>
                            <a:rPr lang="tr-TR" sz="4000" i="1" kern="100">
                              <a:effectLst/>
                              <a:latin typeface="Cambria Math" panose="02040503050406030204" pitchFamily="18" charset="0"/>
                              <a:ea typeface="Aptos"/>
                              <a:cs typeface="Times New Roman" panose="02020603050405020304" pitchFamily="18" charset="0"/>
                            </a:rPr>
                          </m:ctrlPr>
                        </m:dPr>
                        <m:e>
                          <m:r>
                            <a:rPr lang="tr-TR" sz="4000" i="1" kern="100">
                              <a:effectLst/>
                              <a:latin typeface="Cambria Math" panose="02040503050406030204" pitchFamily="18" charset="0"/>
                              <a:ea typeface="Aptos"/>
                              <a:cs typeface="Times New Roman" panose="02020603050405020304" pitchFamily="18" charset="0"/>
                            </a:rPr>
                            <m:t>𝑡</m:t>
                          </m:r>
                        </m:e>
                      </m:d>
                      <m:r>
                        <a:rPr lang="tr-TR" sz="4000" i="1" kern="100">
                          <a:effectLst/>
                          <a:latin typeface="Cambria Math" panose="02040503050406030204" pitchFamily="18" charset="0"/>
                          <a:ea typeface="Aptos"/>
                          <a:cs typeface="Times New Roman" panose="02020603050405020304" pitchFamily="18" charset="0"/>
                        </a:rPr>
                        <m:t>=</m:t>
                      </m:r>
                      <m:r>
                        <a:rPr lang="tr-TR" sz="4000" i="1" kern="100">
                          <a:effectLst/>
                          <a:latin typeface="Cambria Math" panose="02040503050406030204" pitchFamily="18" charset="0"/>
                          <a:ea typeface="Aptos"/>
                          <a:cs typeface="Times New Roman" panose="02020603050405020304" pitchFamily="18" charset="0"/>
                        </a:rPr>
                        <m:t>𝛾</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𝑞</m:t>
                          </m:r>
                        </m:e>
                        <m:sub>
                          <m:r>
                            <a:rPr lang="tr-TR" sz="4000" i="1" kern="10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sub>
                      </m:sSub>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𝑦</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e>
                      </m:d>
                      <m:sSub>
                        <m:sSubPr>
                          <m:ctrlPr>
                            <a:rPr lang="tr-TR" sz="4000" i="1" kern="100">
                              <a:effectLst/>
                              <a:latin typeface="Cambria Math" panose="02040503050406030204" pitchFamily="18" charset="0"/>
                              <a:ea typeface="Aptos"/>
                              <a:cs typeface="Arial" panose="020B0604020202020204" pitchFamily="34" charset="0"/>
                            </a:rPr>
                          </m:ctrlPr>
                        </m:sSubPr>
                        <m:e>
                          <m:sSup>
                            <m:sSupPr>
                              <m:ctrlPr>
                                <a:rPr lang="tr-TR" sz="4000" i="1" kern="100">
                                  <a:effectLst/>
                                  <a:latin typeface="Cambria Math" panose="02040503050406030204" pitchFamily="18" charset="0"/>
                                  <a:ea typeface="Aptos"/>
                                  <a:cs typeface="Arial" panose="020B0604020202020204" pitchFamily="34" charset="0"/>
                                </a:rPr>
                              </m:ctrlPr>
                            </m:sSupPr>
                            <m:e>
                              <m:r>
                                <a:rPr lang="tr-TR" sz="4000" i="1" kern="100">
                                  <a:effectLst/>
                                  <a:latin typeface="Cambria Math" panose="02040503050406030204" pitchFamily="18" charset="0"/>
                                  <a:ea typeface="Aptos"/>
                                  <a:cs typeface="Arial" panose="020B0604020202020204" pitchFamily="34" charset="0"/>
                                </a:rPr>
                                <m:t>𝑞</m:t>
                              </m:r>
                            </m:e>
                            <m:sup>
                              <m:r>
                                <a:rPr lang="tr-TR" sz="4000" i="1" kern="100">
                                  <a:effectLst/>
                                  <a:latin typeface="Cambria Math" panose="02040503050406030204" pitchFamily="18" charset="0"/>
                                  <a:ea typeface="Aptos"/>
                                  <a:cs typeface="Arial" panose="020B0604020202020204" pitchFamily="34" charset="0"/>
                                </a:rPr>
                                <m:t>𝑇</m:t>
                              </m:r>
                            </m:sup>
                          </m:sSup>
                        </m:e>
                        <m:sub>
                          <m:r>
                            <a:rPr lang="tr-TR" sz="4000" i="1" kern="10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sub>
                      </m:sSub>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𝑦</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e>
                      </m:d>
                      <m:r>
                        <a:rPr lang="tr-TR" sz="4000" i="1" kern="100">
                          <a:effectLst/>
                          <a:latin typeface="Cambria Math" panose="02040503050406030204" pitchFamily="18" charset="0"/>
                          <a:ea typeface="Aptos"/>
                          <a:cs typeface="Arial" panose="020B0604020202020204" pitchFamily="34" charset="0"/>
                        </a:rPr>
                        <m:t>𝑔</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𝑎</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𝑡</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Times New Roman" panose="02020603050405020304" pitchFamily="18" charset="0"/>
                        </a:rPr>
                        <m:t>𝜃</m:t>
                      </m:r>
                      <m:r>
                        <a:rPr lang="tr-TR" sz="4000" i="1" kern="100">
                          <a:effectLst/>
                          <a:latin typeface="Cambria Math" panose="02040503050406030204" pitchFamily="18" charset="0"/>
                          <a:ea typeface="Aptos"/>
                          <a:cs typeface="Times New Roman" panose="02020603050405020304" pitchFamily="18" charset="0"/>
                        </a:rPr>
                        <m:t>(</m:t>
                      </m:r>
                      <m:r>
                        <a:rPr lang="tr-TR" sz="4000" i="1" kern="100">
                          <a:effectLst/>
                          <a:latin typeface="Cambria Math" panose="02040503050406030204" pitchFamily="18" charset="0"/>
                          <a:ea typeface="Aptos"/>
                          <a:cs typeface="Times New Roman" panose="02020603050405020304" pitchFamily="18" charset="0"/>
                        </a:rPr>
                        <m:t>𝑡</m:t>
                      </m:r>
                      <m:r>
                        <a:rPr lang="tr-TR" sz="4000" i="1" kern="100">
                          <a:effectLst/>
                          <a:latin typeface="Cambria Math" panose="02040503050406030204" pitchFamily="18" charset="0"/>
                          <a:ea typeface="Aptos"/>
                          <a:cs typeface="Times New Roman" panose="02020603050405020304" pitchFamily="18" charset="0"/>
                        </a:rPr>
                        <m:t>)</m:t>
                      </m:r>
                    </m:oMath>
                  </m:oMathPara>
                </a14:m>
                <a:endParaRPr lang="tr-TR" sz="4000" kern="100" dirty="0">
                  <a:effectLst/>
                  <a:latin typeface="Aptos"/>
                  <a:ea typeface="Aptos"/>
                  <a:cs typeface="Arial" panose="020B0604020202020204" pitchFamily="34" charset="0"/>
                </a:endParaRPr>
              </a:p>
              <a:p>
                <a:endParaRPr lang="tr-TR" sz="4000" dirty="0"/>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1062692" y="1713180"/>
                <a:ext cx="19328428" cy="8970020"/>
              </a:xfrm>
              <a:prstGeom prst="rect">
                <a:avLst/>
              </a:prstGeom>
              <a:blipFill>
                <a:blip r:embed="rId5"/>
                <a:stretch>
                  <a:fillRect l="-1104" t="-816" r="-1356"/>
                </a:stretch>
              </a:blipFill>
            </p:spPr>
            <p:txBody>
              <a:bodyPr/>
              <a:lstStyle/>
              <a:p>
                <a:r>
                  <a:rPr lang="tr-TR">
                    <a:noFill/>
                  </a:rPr>
                  <a:t> </a:t>
                </a:r>
              </a:p>
            </p:txBody>
          </p:sp>
        </mc:Fallback>
      </mc:AlternateContent>
    </p:spTree>
    <p:extLst>
      <p:ext uri="{BB962C8B-B14F-4D97-AF65-F5344CB8AC3E}">
        <p14:creationId xmlns:p14="http://schemas.microsoft.com/office/powerpoint/2010/main" val="3566480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704563" y="2361148"/>
                <a:ext cx="20445984" cy="8894486"/>
              </a:xfrm>
              <a:prstGeom prst="rect">
                <a:avLst/>
              </a:prstGeom>
              <a:noFill/>
            </p:spPr>
            <p:txBody>
              <a:bodyPr wrap="square" rtlCol="0">
                <a:spAutoFit/>
              </a:bodyPr>
              <a:lstStyle/>
              <a:p>
                <a:r>
                  <a:rPr lang="tr-TR" sz="4000" b="1" dirty="0">
                    <a:latin typeface="Times New Roman" panose="02020603050405020304" pitchFamily="18" charset="0"/>
                    <a:ea typeface="Cambria Math" panose="02040503050406030204" pitchFamily="18" charset="0"/>
                    <a:cs typeface="Times New Roman" panose="02020603050405020304" pitchFamily="18" charset="0"/>
                  </a:rPr>
                  <a:t>Başlangıç </a:t>
                </a:r>
                <a:r>
                  <a:rPr lang="tr-TR" sz="4000" b="1" dirty="0" err="1">
                    <a:latin typeface="Times New Roman" panose="02020603050405020304" pitchFamily="18" charset="0"/>
                    <a:ea typeface="Cambria Math" panose="02040503050406030204" pitchFamily="18" charset="0"/>
                    <a:cs typeface="Times New Roman" panose="02020603050405020304" pitchFamily="18" charset="0"/>
                  </a:rPr>
                  <a:t>Elipsoid</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 Koşulu</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Başlangıç durumu eğer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smtClean="0">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ın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içinde ise, Lyapunov türevi ilk andan itibaren negatife çekilebilmektedir.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ea typeface="Cambria Math" panose="02040503050406030204" pitchFamily="18" charset="0"/>
                        </a:rPr>
                        <m:t>𝑉</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𝑥</m:t>
                          </m:r>
                          <m:r>
                            <a:rPr lang="tr-TR" sz="4000" i="1">
                              <a:latin typeface="Cambria Math" panose="02040503050406030204" pitchFamily="18" charset="0"/>
                              <a:ea typeface="Cambria Math" panose="02040503050406030204" pitchFamily="18" charset="0"/>
                            </a:rPr>
                            <m:t>(0),</m:t>
                          </m:r>
                          <m:r>
                            <a:rPr lang="tr-TR" sz="4000" i="1">
                              <a:latin typeface="Cambria Math" panose="02040503050406030204" pitchFamily="18" charset="0"/>
                              <a:ea typeface="Cambria Math" panose="02040503050406030204" pitchFamily="18" charset="0"/>
                            </a:rPr>
                            <m:t>𝜃</m:t>
                          </m:r>
                          <m:r>
                            <a:rPr lang="tr-TR" sz="4000" i="1">
                              <a:latin typeface="Cambria Math" panose="02040503050406030204" pitchFamily="18" charset="0"/>
                              <a:ea typeface="Cambria Math" panose="02040503050406030204" pitchFamily="18" charset="0"/>
                            </a:rPr>
                            <m:t>(0)</m:t>
                          </m:r>
                        </m:e>
                      </m:d>
                      <m:r>
                        <a:rPr lang="tr-TR" sz="4000" i="1">
                          <a:latin typeface="Cambria Math" panose="02040503050406030204" pitchFamily="18" charset="0"/>
                          <a:ea typeface="Cambria Math" panose="02040503050406030204" pitchFamily="18" charset="0"/>
                        </a:rPr>
                        <m:t>&lt;</m:t>
                      </m:r>
                      <m:sSub>
                        <m:sSubPr>
                          <m:ctrlPr>
                            <a:rPr lang="tr-TR" sz="4000" i="1">
                              <a:latin typeface="Cambria Math" panose="02040503050406030204" pitchFamily="18" charset="0"/>
                              <a:ea typeface="Cambria Math" panose="02040503050406030204" pitchFamily="18" charset="0"/>
                            </a:rPr>
                          </m:ctrlPr>
                        </m:sSubPr>
                        <m:e>
                          <m:r>
                            <a:rPr lang="tr-TR" sz="4000" i="1" smtClean="0">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oMath>
                  </m:oMathPara>
                </a14:m>
                <a:endParaRPr lang="tr-TR" sz="4000" dirty="0">
                  <a:latin typeface="Cambria Math" panose="02040503050406030204" pitchFamily="18" charset="0"/>
                  <a:ea typeface="Cambria Math" panose="02040503050406030204" pitchFamily="18" charset="0"/>
                </a:endParaRPr>
              </a:p>
              <a:p>
                <a:endParaRPr lang="tr-TR" sz="4000" b="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b="1"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 Doygunluk Kontrolü</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Seçilen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çıkışın ilk anda </a:t>
                </a:r>
                <a14:m>
                  <m:oMath xmlns:m="http://schemas.openxmlformats.org/officeDocument/2006/math">
                    <m:r>
                      <a:rPr lang="tr-TR" sz="4000" i="1">
                        <a:latin typeface="Cambria Math" panose="02040503050406030204" pitchFamily="18" charset="0"/>
                      </a:rPr>
                      <m:t>±</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M aralığında kalmasını garantiler. </a:t>
                </a:r>
              </a:p>
              <a:p>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𝑀</m:t>
                              </m:r>
                            </m:e>
                            <m:sup>
                              <m:r>
                                <a:rPr lang="tr-TR" sz="4000" i="1">
                                  <a:latin typeface="Cambria Math" panose="02040503050406030204" pitchFamily="18" charset="0"/>
                                  <a:ea typeface="Cambria Math" panose="02040503050406030204" pitchFamily="18" charset="0"/>
                                </a:rPr>
                                <m:t>2</m:t>
                              </m:r>
                            </m:sup>
                          </m:sSup>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𝜆</m:t>
                              </m:r>
                            </m:e>
                            <m:sub>
                              <m:r>
                                <a:rPr lang="tr-TR" sz="4000" i="1">
                                  <a:latin typeface="Cambria Math" panose="02040503050406030204" pitchFamily="18" charset="0"/>
                                  <a:ea typeface="Cambria Math" panose="02040503050406030204" pitchFamily="18" charset="0"/>
                                </a:rPr>
                                <m:t>𝑝</m:t>
                              </m:r>
                            </m:sub>
                          </m:sSub>
                        </m:num>
                        <m:den>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𝛬</m:t>
                                  </m:r>
                                </m:e>
                                <m:sub>
                                  <m:r>
                                    <a:rPr lang="tr-TR" sz="4000" i="1">
                                      <a:latin typeface="Cambria Math" panose="02040503050406030204" pitchFamily="18" charset="0"/>
                                      <a:ea typeface="Cambria Math" panose="02040503050406030204" pitchFamily="18" charset="0"/>
                                    </a:rPr>
                                    <m:t>𝐶</m:t>
                                  </m:r>
                                </m:sub>
                              </m:sSub>
                            </m:e>
                            <m:sup>
                              <m:r>
                                <a:rPr lang="tr-TR" sz="4000" i="1">
                                  <a:latin typeface="Cambria Math" panose="02040503050406030204" pitchFamily="18" charset="0"/>
                                  <a:ea typeface="Cambria Math" panose="02040503050406030204" pitchFamily="18" charset="0"/>
                                </a:rPr>
                                <m:t>2</m:t>
                              </m:r>
                            </m:sup>
                          </m:sSup>
                        </m:den>
                      </m:f>
                      <m:r>
                        <a:rPr lang="tr-TR" sz="4000" b="0" i="0" smtClean="0">
                          <a:latin typeface="Cambria Math" panose="02040503050406030204" pitchFamily="18" charset="0"/>
                          <a:ea typeface="Cambria Math" panose="02040503050406030204" pitchFamily="18" charset="0"/>
                        </a:rPr>
                        <m:t>,  </m:t>
                      </m:r>
                      <m:r>
                        <a:rPr lang="tr-TR" sz="400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r>
                        <a:rPr lang="tr-TR" sz="4000" i="1" kern="10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 → </m:t>
                      </m:r>
                      <m:d>
                        <m:dPr>
                          <m:begChr m:val="|"/>
                          <m:endChr m:val="|"/>
                          <m:ctrlP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𝑦</m:t>
                              </m:r>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(0)</m:t>
                              </m:r>
                            </m:e>
                          </m:d>
                        </m:e>
                      </m:d>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tr-TR" sz="4000" i="1" kern="100">
                              <a:effectLst/>
                              <a:latin typeface="Cambria Math" panose="02040503050406030204" pitchFamily="18" charset="0"/>
                              <a:ea typeface="Cambria Math" panose="02040503050406030204" pitchFamily="18" charset="0"/>
                              <a:cs typeface="Arial" panose="020B0604020202020204" pitchFamily="34" charset="0"/>
                            </a:rPr>
                            <m:t>𝜇</m:t>
                          </m:r>
                        </m:e>
                        <m:sub>
                          <m:r>
                            <a:rPr lang="tr-TR" sz="4000" i="1" kern="100">
                              <a:effectLst/>
                              <a:latin typeface="Cambria Math" panose="02040503050406030204" pitchFamily="18" charset="0"/>
                              <a:ea typeface="Cambria Math" panose="02040503050406030204" pitchFamily="18" charset="0"/>
                              <a:cs typeface="Arial" panose="020B0604020202020204" pitchFamily="34" charset="0"/>
                            </a:rPr>
                            <m:t>0</m:t>
                          </m:r>
                        </m:sub>
                      </m:sSub>
                      <m:r>
                        <a:rPr lang="tr-TR" sz="4000" i="1" kern="100">
                          <a:effectLst/>
                          <a:latin typeface="Cambria Math" panose="02040503050406030204" pitchFamily="18" charset="0"/>
                          <a:ea typeface="Cambria Math" panose="02040503050406030204" pitchFamily="18" charset="0"/>
                          <a:cs typeface="Arial" panose="020B0604020202020204" pitchFamily="34" charset="0"/>
                        </a:rPr>
                        <m:t>𝑀</m:t>
                      </m:r>
                    </m:oMath>
                  </m:oMathPara>
                </a14:m>
                <a:endParaRPr lang="tr-TR" sz="4000" kern="100" dirty="0">
                  <a:effectLst/>
                  <a:latin typeface="Cambria Math" panose="02040503050406030204" pitchFamily="18" charset="0"/>
                  <a:ea typeface="Cambria Math" panose="02040503050406030204" pitchFamily="18" charset="0"/>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704563" y="2361148"/>
                <a:ext cx="20445984" cy="8894486"/>
              </a:xfrm>
              <a:prstGeom prst="rect">
                <a:avLst/>
              </a:prstGeom>
              <a:blipFill>
                <a:blip r:embed="rId5"/>
                <a:stretch>
                  <a:fillRect l="-1073" t="-1234"/>
                </a:stretch>
              </a:blipFill>
            </p:spPr>
            <p:txBody>
              <a:bodyPr/>
              <a:lstStyle/>
              <a:p>
                <a:r>
                  <a:rPr lang="tr-TR">
                    <a:noFill/>
                  </a:rPr>
                  <a:t> </a:t>
                </a:r>
              </a:p>
            </p:txBody>
          </p:sp>
        </mc:Fallback>
      </mc:AlternateContent>
    </p:spTree>
    <p:extLst>
      <p:ext uri="{BB962C8B-B14F-4D97-AF65-F5344CB8AC3E}">
        <p14:creationId xmlns:p14="http://schemas.microsoft.com/office/powerpoint/2010/main" val="266116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Tree>
    <p:extLst>
      <p:ext uri="{BB962C8B-B14F-4D97-AF65-F5344CB8AC3E}">
        <p14:creationId xmlns:p14="http://schemas.microsoft.com/office/powerpoint/2010/main" val="357890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438913" y="1975104"/>
                <a:ext cx="20884896" cy="6352316"/>
              </a:xfrm>
              <a:prstGeom prst="rect">
                <a:avLst/>
              </a:prstGeom>
              <a:noFill/>
            </p:spPr>
            <p:txBody>
              <a:bodyPr wrap="square" rtlCol="0">
                <a:spAutoFit/>
              </a:bodyPr>
              <a:lstStyle/>
              <a:p>
                <a:r>
                  <a:rPr lang="tr-TR" sz="4000" b="1" dirty="0">
                    <a:latin typeface="Times New Roman" panose="02020603050405020304" pitchFamily="18" charset="0"/>
                    <a:ea typeface="Cambria Math" panose="02040503050406030204" pitchFamily="18" charset="0"/>
                    <a:cs typeface="Times New Roman" panose="02020603050405020304" pitchFamily="18" charset="0"/>
                  </a:rPr>
                  <a:t>Tetik Marjı, </a:t>
                </a:r>
                <a14:m>
                  <m:oMath xmlns:m="http://schemas.openxmlformats.org/officeDocument/2006/math">
                    <m:r>
                      <a:rPr lang="tr-TR" sz="4000" b="1" i="1" smtClean="0">
                        <a:latin typeface="Cambria Math" panose="02040503050406030204" pitchFamily="18" charset="0"/>
                        <a:ea typeface="Cambria Math" panose="02040503050406030204" pitchFamily="18" charset="0"/>
                      </a:rPr>
                      <m:t>𝜺</m:t>
                    </m:r>
                  </m:oMath>
                </a14:m>
                <a:endParaRPr lang="tr-TR" sz="4000" b="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Enerji bu toplamın altına düşünce ilk anahtarlama tetiklenir. </a:t>
                </a:r>
                <a14:m>
                  <m:oMath xmlns:m="http://schemas.openxmlformats.org/officeDocument/2006/math">
                    <m:r>
                      <a:rPr lang="tr-TR" sz="4000" i="1" smtClean="0">
                        <a:latin typeface="Cambria Math" panose="02040503050406030204" pitchFamily="18" charset="0"/>
                        <a:ea typeface="Cambria Math" panose="020405030504060302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ne kadar küçükse o kadar erken tetiklenir.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Aynı zamanda </a:t>
                </a:r>
                <a14:m>
                  <m:oMath xmlns:m="http://schemas.openxmlformats.org/officeDocument/2006/math">
                    <m:r>
                      <a:rPr lang="tr-TR" sz="4000" i="1">
                        <a:latin typeface="Cambria Math" panose="02040503050406030204" pitchFamily="18" charset="0"/>
                        <a:ea typeface="Cambria Math" panose="020405030504060302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kararlılık seviyesini de etkiler. Yani hızlı tetiklemek, sistemin kararlılığını bozabilir.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&lt;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&gt;0</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438913" y="1975104"/>
                <a:ext cx="20884896" cy="6352316"/>
              </a:xfrm>
              <a:prstGeom prst="rect">
                <a:avLst/>
              </a:prstGeom>
              <a:blipFill>
                <a:blip r:embed="rId5"/>
                <a:stretch>
                  <a:fillRect l="-1022" t="-1727"/>
                </a:stretch>
              </a:blipFill>
            </p:spPr>
            <p:txBody>
              <a:bodyPr/>
              <a:lstStyle/>
              <a:p>
                <a:r>
                  <a:rPr lang="tr-TR">
                    <a:noFill/>
                  </a:rPr>
                  <a:t> </a:t>
                </a:r>
              </a:p>
            </p:txBody>
          </p:sp>
        </mc:Fallback>
      </mc:AlternateContent>
    </p:spTree>
    <p:extLst>
      <p:ext uri="{BB962C8B-B14F-4D97-AF65-F5344CB8AC3E}">
        <p14:creationId xmlns:p14="http://schemas.microsoft.com/office/powerpoint/2010/main" val="3872682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87553" y="3099460"/>
                <a:ext cx="20153376" cy="4600747"/>
              </a:xfrm>
              <a:prstGeom prst="rect">
                <a:avLst/>
              </a:prstGeom>
              <a:noFill/>
            </p:spPr>
            <p:txBody>
              <a:bodyPr wrap="square" rtlCol="0">
                <a:spAutoFit/>
              </a:bodyPr>
              <a:lstStyle/>
              <a:p>
                <a:r>
                  <a:rPr lang="tr-TR" sz="4000" dirty="0" err="1">
                    <a:latin typeface="Times New Roman" panose="02020603050405020304" pitchFamily="18" charset="0"/>
                    <a:ea typeface="Cambria Math" panose="02040503050406030204" pitchFamily="18" charset="0"/>
                    <a:cs typeface="Times New Roman" panose="02020603050405020304" pitchFamily="18" charset="0"/>
                  </a:rPr>
                  <a:t>Kuantizasyon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hatası büyükken (büyük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m:rPr>
                            <m:sty m:val="p"/>
                          </m:rPr>
                          <a:rPr lang="tr-TR" sz="4000" i="0">
                            <a:latin typeface="Cambria Math" panose="02040503050406030204" pitchFamily="18" charset="0"/>
                            <a:ea typeface="Cambria Math" panose="02040503050406030204" pitchFamily="18" charset="0"/>
                          </a:rPr>
                          <m:t>μ</m:t>
                        </m:r>
                      </m:e>
                      <m:sub>
                        <m:r>
                          <a:rPr lang="tr-TR" sz="4000" i="0">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ilave sönüm yüksektir.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daraldıkça bu terim de küçülür.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Bu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adaptif</a:t>
                </a:r>
                <a:r>
                  <a:rPr lang="tr-TR" sz="4000" dirty="0">
                    <a:latin typeface="Times New Roman" panose="02020603050405020304" pitchFamily="18" charset="0"/>
                    <a:ea typeface="Cambria Math" panose="02040503050406030204" pitchFamily="18" charset="0"/>
                    <a:cs typeface="Times New Roman" panose="02020603050405020304" pitchFamily="18" charset="0"/>
                  </a:rPr>
                  <a:t> bir fren mekanizması olarak da yorumlanabilir. Hata büyükken hızla bastırılır.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𝛾</m:t>
                      </m:r>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m:t>
                      </m:r>
                      <m:sSup>
                        <m:sSupPr>
                          <m:ctrlPr>
                            <a:rPr lang="tr-TR" sz="4000" i="1">
                              <a:latin typeface="Cambria Math" panose="02040503050406030204" pitchFamily="18" charset="0"/>
                              <a:ea typeface="Cambria Math" panose="02040503050406030204" pitchFamily="18" charset="0"/>
                            </a:rPr>
                          </m:ctrlPr>
                        </m:sSupPr>
                        <m:e>
                          <m:d>
                            <m:dPr>
                              <m:begChr m:val="|"/>
                              <m:endChr m:val="|"/>
                              <m:ctrlPr>
                                <a:rPr lang="tr-TR" sz="4000" i="1">
                                  <a:latin typeface="Cambria Math" panose="02040503050406030204" pitchFamily="18" charset="0"/>
                                  <a:ea typeface="Cambria Math" panose="02040503050406030204" pitchFamily="18" charset="0"/>
                                </a:rPr>
                              </m:ctrlPr>
                            </m:dPr>
                            <m:e>
                              <m:d>
                                <m:dPr>
                                  <m:begChr m:val="|"/>
                                  <m:endChr m:val="|"/>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e>
                              </m:d>
                            </m:e>
                          </m:d>
                        </m:e>
                        <m:sup>
                          <m:r>
                            <a:rPr lang="tr-TR" sz="4000" i="1">
                              <a:latin typeface="Cambria Math" panose="02040503050406030204" pitchFamily="18" charset="0"/>
                              <a:ea typeface="Cambria Math" panose="02040503050406030204" pitchFamily="18" charset="0"/>
                            </a:rPr>
                            <m:t>−1</m:t>
                          </m:r>
                        </m:sup>
                      </m:sSup>
                      <m:r>
                        <a:rPr lang="tr-TR" sz="4000" i="1">
                          <a:latin typeface="Cambria Math" panose="02040503050406030204" pitchFamily="18" charset="0"/>
                          <a:ea typeface="Cambria Math" panose="02040503050406030204" pitchFamily="18" charset="0"/>
                        </a:rPr>
                        <m:t>)</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87553" y="3099460"/>
                <a:ext cx="20153376" cy="4600747"/>
              </a:xfrm>
              <a:prstGeom prst="rect">
                <a:avLst/>
              </a:prstGeom>
              <a:blipFill>
                <a:blip r:embed="rId5"/>
                <a:stretch>
                  <a:fillRect l="-1059" t="-2384"/>
                </a:stretch>
              </a:blipFill>
            </p:spPr>
            <p:txBody>
              <a:bodyPr/>
              <a:lstStyle/>
              <a:p>
                <a:r>
                  <a:rPr lang="tr-TR">
                    <a:noFill/>
                  </a:rPr>
                  <a:t> </a:t>
                </a:r>
              </a:p>
            </p:txBody>
          </p:sp>
        </mc:Fallback>
      </mc:AlternateContent>
    </p:spTree>
    <p:extLst>
      <p:ext uri="{BB962C8B-B14F-4D97-AF65-F5344CB8AC3E}">
        <p14:creationId xmlns:p14="http://schemas.microsoft.com/office/powerpoint/2010/main" val="3906767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140" y="2401960"/>
                <a:ext cx="19914830" cy="7919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tr-TR" sz="4000" smtClean="0">
                          <a:latin typeface="Times New Roman" panose="02020603050405020304" pitchFamily="18" charset="0"/>
                          <a:cs typeface="Times New Roman" panose="02020603050405020304" pitchFamily="18" charset="0"/>
                        </a:rPr>
                        <m:t>Lemma</m:t>
                      </m:r>
                      <m:r>
                        <m:rPr>
                          <m:nor/>
                        </m:rPr>
                        <a:rPr lang="tr-TR" sz="4000" smtClean="0">
                          <a:latin typeface="Times New Roman" panose="02020603050405020304" pitchFamily="18" charset="0"/>
                          <a:cs typeface="Times New Roman" panose="02020603050405020304" pitchFamily="18" charset="0"/>
                        </a:rPr>
                        <m:t> 2’</m:t>
                      </m:r>
                      <m:r>
                        <m:rPr>
                          <m:nor/>
                        </m:rPr>
                        <a:rPr lang="tr-TR" sz="4000" smtClean="0">
                          <a:latin typeface="Times New Roman" panose="02020603050405020304" pitchFamily="18" charset="0"/>
                          <a:cs typeface="Times New Roman" panose="02020603050405020304" pitchFamily="18" charset="0"/>
                        </a:rPr>
                        <m:t>de</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Lyapunov</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fonksiyonu</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par</m:t>
                      </m:r>
                      <m:r>
                        <m:rPr>
                          <m:nor/>
                        </m:rPr>
                        <a:rPr lang="tr-TR" sz="4000" smtClean="0">
                          <a:latin typeface="Times New Roman" panose="02020603050405020304" pitchFamily="18" charset="0"/>
                          <a:cs typeface="Times New Roman" panose="02020603050405020304" pitchFamily="18" charset="0"/>
                        </a:rPr>
                        <m:t>ç</m:t>
                      </m:r>
                      <m:r>
                        <m:rPr>
                          <m:nor/>
                        </m:rPr>
                        <a:rPr lang="tr-TR" sz="4000" smtClean="0">
                          <a:latin typeface="Times New Roman" panose="02020603050405020304" pitchFamily="18" charset="0"/>
                          <a:cs typeface="Times New Roman" panose="02020603050405020304" pitchFamily="18" charset="0"/>
                        </a:rPr>
                        <m:t>al</m:t>
                      </m:r>
                      <m:r>
                        <m:rPr>
                          <m:nor/>
                        </m:rPr>
                        <a:rPr lang="tr-TR" sz="4000" smtClean="0">
                          <a:latin typeface="Times New Roman" panose="02020603050405020304" pitchFamily="18" charset="0"/>
                          <a:cs typeface="Times New Roman" panose="02020603050405020304" pitchFamily="18" charset="0"/>
                        </a:rPr>
                        <m:t>ı ü</m:t>
                      </m:r>
                      <m:r>
                        <m:rPr>
                          <m:nor/>
                        </m:rPr>
                        <a:rPr lang="tr-TR" sz="4000" smtClean="0">
                          <a:latin typeface="Times New Roman" panose="02020603050405020304" pitchFamily="18" charset="0"/>
                          <a:cs typeface="Times New Roman" panose="02020603050405020304" pitchFamily="18" charset="0"/>
                        </a:rPr>
                        <m:t>stel</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azalan</m:t>
                      </m:r>
                      <m:r>
                        <m:rPr>
                          <m:nor/>
                        </m:rPr>
                        <a:rPr lang="tr-TR" sz="4000" smtClean="0">
                          <a:latin typeface="Times New Roman" panose="02020603050405020304" pitchFamily="18" charset="0"/>
                          <a:cs typeface="Times New Roman" panose="02020603050405020304" pitchFamily="18" charset="0"/>
                        </a:rPr>
                        <m:t>/</m:t>
                      </m:r>
                      <m:r>
                        <m:rPr>
                          <m:nor/>
                        </m:rPr>
                        <a:rPr lang="tr-TR" sz="4000" smtClean="0">
                          <a:latin typeface="Times New Roman" panose="02020603050405020304" pitchFamily="18" charset="0"/>
                          <a:cs typeface="Times New Roman" panose="02020603050405020304" pitchFamily="18" charset="0"/>
                        </a:rPr>
                        <m:t>sabit</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olarak</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bulunmu</m:t>
                      </m:r>
                      <m:r>
                        <m:rPr>
                          <m:nor/>
                        </m:rPr>
                        <a:rPr lang="tr-TR" sz="4000" smtClean="0">
                          <a:latin typeface="Times New Roman" panose="02020603050405020304" pitchFamily="18" charset="0"/>
                          <a:cs typeface="Times New Roman" panose="02020603050405020304" pitchFamily="18" charset="0"/>
                        </a:rPr>
                        <m:t>ş </m:t>
                      </m:r>
                      <m:r>
                        <m:rPr>
                          <m:nor/>
                        </m:rPr>
                        <a:rPr lang="tr-TR" sz="4000" smtClean="0">
                          <a:latin typeface="Times New Roman" panose="02020603050405020304" pitchFamily="18" charset="0"/>
                          <a:cs typeface="Times New Roman" panose="02020603050405020304" pitchFamily="18" charset="0"/>
                        </a:rPr>
                        <m:t>ve</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s</m:t>
                      </m:r>
                      <m:r>
                        <m:rPr>
                          <m:nor/>
                        </m:rPr>
                        <a:rPr lang="tr-TR" sz="4000" smtClean="0">
                          <a:latin typeface="Times New Roman" panose="02020603050405020304" pitchFamily="18" charset="0"/>
                          <a:cs typeface="Times New Roman" panose="02020603050405020304" pitchFamily="18" charset="0"/>
                        </a:rPr>
                        <m:t>ı</m:t>
                      </m:r>
                      <m:r>
                        <m:rPr>
                          <m:nor/>
                        </m:rPr>
                        <a:rPr lang="tr-TR" sz="4000" smtClean="0">
                          <a:latin typeface="Times New Roman" panose="02020603050405020304" pitchFamily="18" charset="0"/>
                          <a:cs typeface="Times New Roman" panose="02020603050405020304" pitchFamily="18" charset="0"/>
                        </a:rPr>
                        <m:t>n</m:t>
                      </m:r>
                      <m:r>
                        <m:rPr>
                          <m:nor/>
                        </m:rPr>
                        <a:rPr lang="tr-TR" sz="4000" smtClean="0">
                          <a:latin typeface="Times New Roman" panose="02020603050405020304" pitchFamily="18" charset="0"/>
                          <a:cs typeface="Times New Roman" panose="02020603050405020304" pitchFamily="18" charset="0"/>
                        </a:rPr>
                        <m:t>ı</m:t>
                      </m:r>
                      <m:r>
                        <m:rPr>
                          <m:nor/>
                        </m:rPr>
                        <a:rPr lang="tr-TR" sz="4000" smtClean="0">
                          <a:latin typeface="Times New Roman" panose="02020603050405020304" pitchFamily="18" charset="0"/>
                          <a:cs typeface="Times New Roman" panose="02020603050405020304" pitchFamily="18" charset="0"/>
                        </a:rPr>
                        <m:t>rl</m:t>
                      </m:r>
                      <m:r>
                        <m:rPr>
                          <m:nor/>
                        </m:rPr>
                        <a:rPr lang="tr-TR" sz="4000" smtClean="0">
                          <a:latin typeface="Times New Roman" panose="02020603050405020304" pitchFamily="18" charset="0"/>
                          <a:cs typeface="Times New Roman" panose="02020603050405020304" pitchFamily="18" charset="0"/>
                        </a:rPr>
                        <m:t>ı </m:t>
                      </m:r>
                      <m:r>
                        <m:rPr>
                          <m:nor/>
                        </m:rPr>
                        <a:rPr lang="tr-TR" sz="4000" smtClean="0">
                          <a:latin typeface="Times New Roman" panose="02020603050405020304" pitchFamily="18" charset="0"/>
                          <a:cs typeface="Times New Roman" panose="02020603050405020304" pitchFamily="18" charset="0"/>
                        </a:rPr>
                        <m:t>oldu</m:t>
                      </m:r>
                      <m:r>
                        <m:rPr>
                          <m:nor/>
                        </m:rPr>
                        <a:rPr lang="tr-TR" sz="4000" smtClean="0">
                          <a:latin typeface="Times New Roman" panose="02020603050405020304" pitchFamily="18" charset="0"/>
                          <a:cs typeface="Times New Roman" panose="02020603050405020304" pitchFamily="18" charset="0"/>
                        </a:rPr>
                        <m:t>ğ</m:t>
                      </m:r>
                      <m:r>
                        <m:rPr>
                          <m:nor/>
                        </m:rPr>
                        <a:rPr lang="tr-TR" sz="4000" smtClean="0">
                          <a:latin typeface="Times New Roman" panose="02020603050405020304" pitchFamily="18" charset="0"/>
                          <a:cs typeface="Times New Roman" panose="02020603050405020304" pitchFamily="18" charset="0"/>
                        </a:rPr>
                        <m:t>u</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belirtilmi</m:t>
                      </m:r>
                      <m:r>
                        <m:rPr>
                          <m:nor/>
                        </m:rPr>
                        <a:rPr lang="tr-TR" sz="4000" smtClean="0">
                          <a:latin typeface="Times New Roman" panose="02020603050405020304" pitchFamily="18" charset="0"/>
                          <a:cs typeface="Times New Roman" panose="02020603050405020304" pitchFamily="18" charset="0"/>
                        </a:rPr>
                        <m:t>ş</m:t>
                      </m:r>
                      <m:r>
                        <m:rPr>
                          <m:nor/>
                        </m:rPr>
                        <a:rPr lang="tr-TR" sz="4000" smtClean="0">
                          <a:latin typeface="Times New Roman" panose="02020603050405020304" pitchFamily="18" charset="0"/>
                          <a:cs typeface="Times New Roman" panose="02020603050405020304" pitchFamily="18" charset="0"/>
                        </a:rPr>
                        <m:t>ti</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Burada</m:t>
                      </m:r>
                      <m:r>
                        <m:rPr>
                          <m:nor/>
                        </m:rPr>
                        <a:rPr lang="tr-TR" sz="4000" smtClean="0">
                          <a:latin typeface="Times New Roman" panose="02020603050405020304" pitchFamily="18" charset="0"/>
                          <a:cs typeface="Times New Roman" panose="02020603050405020304" pitchFamily="18" charset="0"/>
                        </a:rPr>
                        <m:t> </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r>
                        <m:rPr>
                          <m:nor/>
                        </m:rPr>
                        <a:rPr lang="tr-TR" sz="4000">
                          <a:latin typeface="Times New Roman" panose="02020603050405020304" pitchFamily="18" charset="0"/>
                          <a:cs typeface="Times New Roman" panose="02020603050405020304" pitchFamily="18" charset="0"/>
                        </a:rPr>
                        <m:t> </m:t>
                      </m:r>
                      <m:r>
                        <m:rPr>
                          <m:nor/>
                        </m:rPr>
                        <a:rPr lang="tr-TR" sz="4000">
                          <a:latin typeface="Times New Roman" panose="02020603050405020304" pitchFamily="18" charset="0"/>
                          <a:cs typeface="Times New Roman" panose="02020603050405020304" pitchFamily="18" charset="0"/>
                        </a:rPr>
                        <m:t>ilk</m:t>
                      </m:r>
                      <m:r>
                        <m:rPr>
                          <m:nor/>
                        </m:rPr>
                        <a:rPr lang="tr-TR" sz="4000">
                          <a:latin typeface="Times New Roman" panose="02020603050405020304" pitchFamily="18" charset="0"/>
                          <a:cs typeface="Times New Roman" panose="02020603050405020304" pitchFamily="18" charset="0"/>
                        </a:rPr>
                        <m:t> ü</m:t>
                      </m:r>
                      <m:r>
                        <m:rPr>
                          <m:nor/>
                        </m:rPr>
                        <a:rPr lang="tr-TR" sz="4000">
                          <a:latin typeface="Times New Roman" panose="02020603050405020304" pitchFamily="18" charset="0"/>
                          <a:cs typeface="Times New Roman" panose="02020603050405020304" pitchFamily="18" charset="0"/>
                        </a:rPr>
                        <m:t>st</m:t>
                      </m:r>
                      <m:r>
                        <m:rPr>
                          <m:nor/>
                        </m:rPr>
                        <a:rPr lang="tr-TR" sz="4000">
                          <a:latin typeface="Times New Roman" panose="02020603050405020304" pitchFamily="18" charset="0"/>
                          <a:cs typeface="Times New Roman" panose="02020603050405020304" pitchFamily="18" charset="0"/>
                        </a:rPr>
                        <m:t> </m:t>
                      </m:r>
                      <m:r>
                        <m:rPr>
                          <m:nor/>
                        </m:rPr>
                        <a:rPr lang="tr-TR" sz="4000">
                          <a:latin typeface="Times New Roman" panose="02020603050405020304" pitchFamily="18" charset="0"/>
                          <a:cs typeface="Times New Roman" panose="02020603050405020304" pitchFamily="18" charset="0"/>
                        </a:rPr>
                        <m:t>s</m:t>
                      </m:r>
                      <m:r>
                        <m:rPr>
                          <m:nor/>
                        </m:rPr>
                        <a:rPr lang="tr-TR" sz="4000">
                          <a:latin typeface="Times New Roman" panose="02020603050405020304" pitchFamily="18" charset="0"/>
                          <a:cs typeface="Times New Roman" panose="02020603050405020304" pitchFamily="18" charset="0"/>
                        </a:rPr>
                        <m:t>ı</m:t>
                      </m:r>
                      <m:r>
                        <m:rPr>
                          <m:nor/>
                        </m:rPr>
                        <a:rPr lang="tr-TR" sz="4000">
                          <a:latin typeface="Times New Roman" panose="02020603050405020304" pitchFamily="18" charset="0"/>
                          <a:cs typeface="Times New Roman" panose="02020603050405020304" pitchFamily="18" charset="0"/>
                        </a:rPr>
                        <m:t>n</m:t>
                      </m:r>
                      <m:r>
                        <m:rPr>
                          <m:nor/>
                        </m:rPr>
                        <a:rPr lang="tr-TR" sz="4000">
                          <a:latin typeface="Times New Roman" panose="02020603050405020304" pitchFamily="18" charset="0"/>
                          <a:cs typeface="Times New Roman" panose="02020603050405020304" pitchFamily="18" charset="0"/>
                        </a:rPr>
                        <m:t>ı</m:t>
                      </m:r>
                      <m:r>
                        <m:rPr>
                          <m:nor/>
                        </m:rPr>
                        <a:rPr lang="tr-TR" sz="4000">
                          <a:latin typeface="Times New Roman" panose="02020603050405020304" pitchFamily="18" charset="0"/>
                          <a:cs typeface="Times New Roman" panose="02020603050405020304" pitchFamily="18" charset="0"/>
                        </a:rPr>
                        <m:t>r</m:t>
                      </m:r>
                      <m:r>
                        <m:rPr>
                          <m:nor/>
                        </m:rPr>
                        <a:rPr lang="tr-TR" sz="4000">
                          <a:latin typeface="Times New Roman" panose="02020603050405020304" pitchFamily="18" charset="0"/>
                          <a:cs typeface="Times New Roman" panose="02020603050405020304" pitchFamily="18" charset="0"/>
                        </a:rPr>
                        <m:t>ı </m:t>
                      </m:r>
                      <m:r>
                        <m:rPr>
                          <m:nor/>
                        </m:rPr>
                        <a:rPr lang="tr-TR" sz="4000">
                          <a:latin typeface="Times New Roman" panose="02020603050405020304" pitchFamily="18" charset="0"/>
                          <a:cs typeface="Times New Roman" panose="02020603050405020304" pitchFamily="18" charset="0"/>
                        </a:rPr>
                        <m:t>temsil</m:t>
                      </m:r>
                      <m:r>
                        <m:rPr>
                          <m:nor/>
                        </m:rPr>
                        <a:rPr lang="tr-TR" sz="4000">
                          <a:latin typeface="Times New Roman" panose="02020603050405020304" pitchFamily="18" charset="0"/>
                          <a:cs typeface="Times New Roman" panose="02020603050405020304" pitchFamily="18" charset="0"/>
                        </a:rPr>
                        <m:t> </m:t>
                      </m:r>
                      <m:r>
                        <m:rPr>
                          <m:nor/>
                        </m:rPr>
                        <a:rPr lang="tr-TR" sz="4000">
                          <a:latin typeface="Times New Roman" panose="02020603050405020304" pitchFamily="18" charset="0"/>
                          <a:cs typeface="Times New Roman" panose="02020603050405020304" pitchFamily="18" charset="0"/>
                        </a:rPr>
                        <m:t>etmektedir</m:t>
                      </m:r>
                      <m:r>
                        <m:rPr>
                          <m:nor/>
                        </m:rPr>
                        <a:rPr lang="tr-TR" sz="4000">
                          <a:latin typeface="Times New Roman" panose="02020603050405020304" pitchFamily="18" charset="0"/>
                          <a:cs typeface="Times New Roman" panose="02020603050405020304" pitchFamily="18" charset="0"/>
                        </a:rPr>
                        <m:t>.</m:t>
                      </m:r>
                    </m:oMath>
                  </m:oMathPara>
                </a14:m>
                <a:endParaRPr lang="tr-TR" sz="4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ea typeface="Cambria Math" panose="02040503050406030204" pitchFamily="18" charset="0"/>
                        </a:rPr>
                        <m:t>𝑉</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𝑡</m:t>
                          </m:r>
                        </m:e>
                      </m:d>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e>
                      </m:d>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𝑒</m:t>
                          </m:r>
                        </m:e>
                        <m: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𝑎</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𝑡</m:t>
                              </m:r>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e>
                          </m:d>
                        </m:sup>
                      </m:sSup>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&gt;0</m:t>
                      </m:r>
                      <m:r>
                        <m:rPr>
                          <m:nor/>
                        </m:rPr>
                        <a:rPr lang="tr-TR" sz="4000">
                          <a:latin typeface="Cambria Math" panose="02040503050406030204" pitchFamily="18" charset="0"/>
                          <a:ea typeface="Cambria Math" panose="02040503050406030204" pitchFamily="18" charset="0"/>
                        </a:rPr>
                        <m:t> </m:t>
                      </m:r>
                    </m:oMath>
                  </m:oMathPara>
                </a14:m>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  </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𝑉</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𝑥</m:t>
                          </m:r>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𝜃</m:t>
                          </m:r>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e>
                      </m:d>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Buna göre tetikleme değeri </a:t>
                </a:r>
                <a14:m>
                  <m:oMath xmlns:m="http://schemas.openxmlformats.org/officeDocument/2006/math">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1</m:t>
                        </m:r>
                      </m:sub>
                    </m:sSub>
                  </m:oMath>
                </a14:m>
                <a:r>
                  <a:rPr lang="tr-TR" sz="4000" kern="100" dirty="0">
                    <a:effectLst/>
                    <a:latin typeface="Times New Roman" panose="02020603050405020304" pitchFamily="18" charset="0"/>
                    <a:ea typeface="Aptos"/>
                    <a:cs typeface="Times New Roman" panose="02020603050405020304" pitchFamily="18" charset="0"/>
                  </a:rPr>
                  <a:t> seçilebilir. Lyapunov fonksiyonu aşağıdaki denklemdeki eşik değere düştüğünde, </a:t>
                </a:r>
                <a:r>
                  <a:rPr lang="tr-TR" sz="4000" kern="100" dirty="0" err="1">
                    <a:effectLst/>
                    <a:latin typeface="Times New Roman" panose="02020603050405020304" pitchFamily="18" charset="0"/>
                    <a:ea typeface="Aptos"/>
                    <a:cs typeface="Times New Roman" panose="02020603050405020304" pitchFamily="18" charset="0"/>
                  </a:rPr>
                  <a:t>kuantizatörün</a:t>
                </a:r>
                <a:r>
                  <a:rPr lang="tr-TR" sz="4000" kern="100" dirty="0">
                    <a:effectLst/>
                    <a:latin typeface="Times New Roman" panose="02020603050405020304" pitchFamily="18" charset="0"/>
                    <a:ea typeface="Aptos"/>
                    <a:cs typeface="Times New Roman" panose="02020603050405020304" pitchFamily="18" charset="0"/>
                  </a:rPr>
                  <a:t> ilk </a:t>
                </a:r>
                <a:r>
                  <a:rPr lang="tr-TR" sz="4000" kern="100" dirty="0" err="1">
                    <a:effectLst/>
                    <a:latin typeface="Times New Roman" panose="02020603050405020304" pitchFamily="18" charset="0"/>
                    <a:ea typeface="Aptos"/>
                    <a:cs typeface="Times New Roman" panose="02020603050405020304" pitchFamily="18" charset="0"/>
                  </a:rPr>
                  <a:t>zoom</a:t>
                </a:r>
                <a:r>
                  <a:rPr lang="tr-TR" sz="4000" kern="100" dirty="0">
                    <a:effectLst/>
                    <a:latin typeface="Times New Roman" panose="02020603050405020304" pitchFamily="18" charset="0"/>
                    <a:ea typeface="Aptos"/>
                    <a:cs typeface="Times New Roman" panose="02020603050405020304" pitchFamily="18" charset="0"/>
                  </a:rPr>
                  <a:t>-in kararı veriliyor. </a:t>
                </a:r>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𝑉</m:t>
                      </m:r>
                      <m:d>
                        <m:dPr>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m:t>
                          </m:r>
                          <m:r>
                            <a:rPr lang="tr-TR" sz="4000" i="1">
                              <a:latin typeface="Cambria Math" panose="02040503050406030204" pitchFamily="18" charset="0"/>
                            </a:rPr>
                            <m:t>𝑡</m:t>
                          </m:r>
                          <m:r>
                            <a:rPr lang="tr-TR" sz="4000" i="1">
                              <a:latin typeface="Cambria Math" panose="02040503050406030204" pitchFamily="18" charset="0"/>
                            </a:rPr>
                            <m:t>),</m:t>
                          </m:r>
                          <m:r>
                            <a:rPr lang="tr-TR" sz="4000" i="1">
                              <a:latin typeface="Cambria Math" panose="02040503050406030204" pitchFamily="18" charset="0"/>
                            </a:rPr>
                            <m:t>𝜃</m:t>
                          </m:r>
                          <m:r>
                            <a:rPr lang="tr-TR" sz="4000" i="1">
                              <a:latin typeface="Cambria Math" panose="02040503050406030204" pitchFamily="18" charset="0"/>
                            </a:rPr>
                            <m:t>(</m:t>
                          </m:r>
                          <m:r>
                            <a:rPr lang="tr-TR" sz="4000" i="1">
                              <a:latin typeface="Cambria Math" panose="02040503050406030204" pitchFamily="18" charset="0"/>
                            </a:rPr>
                            <m:t>𝑡</m:t>
                          </m:r>
                          <m:r>
                            <a:rPr lang="tr-TR" sz="4000" i="1">
                              <a:latin typeface="Cambria Math" panose="02040503050406030204" pitchFamily="18" charset="0"/>
                            </a:rPr>
                            <m:t>)</m:t>
                          </m:r>
                        </m:e>
                      </m:d>
                      <m:r>
                        <a:rPr lang="tr-TR" sz="4000" i="1">
                          <a:latin typeface="Cambria Math" panose="02040503050406030204" pitchFamily="18" charset="0"/>
                        </a:rPr>
                        <m:t>&lt;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1</m:t>
                          </m:r>
                        </m:sub>
                      </m:sSub>
                      <m:r>
                        <a:rPr lang="tr-TR" sz="4000" b="0" i="1" smtClean="0">
                          <a:latin typeface="Cambria Math" panose="02040503050406030204" pitchFamily="18" charset="0"/>
                        </a:rPr>
                        <m:t>=</m:t>
                      </m:r>
                      <m:f>
                        <m:fPr>
                          <m:ctrlPr>
                            <a:rPr lang="tr-TR" sz="4000" i="1">
                              <a:latin typeface="Cambria Math" panose="02040503050406030204" pitchFamily="18" charset="0"/>
                            </a:rPr>
                          </m:ctrlPr>
                        </m:fPr>
                        <m:num>
                          <m:r>
                            <a:rPr lang="tr-TR" sz="4000" i="1">
                              <a:latin typeface="Cambria Math" panose="02040503050406030204" pitchFamily="18" charset="0"/>
                            </a:rPr>
                            <m:t>𝛽</m:t>
                          </m:r>
                        </m:num>
                        <m:den>
                          <m:r>
                            <a:rPr lang="tr-TR" sz="4000" i="1">
                              <a:latin typeface="Cambria Math" panose="02040503050406030204" pitchFamily="18" charset="0"/>
                            </a:rPr>
                            <m:t>𝛼</m:t>
                          </m:r>
                        </m:den>
                      </m:f>
                      <m:r>
                        <a:rPr lang="tr-TR" sz="4000" i="1">
                          <a:latin typeface="Cambria Math" panose="02040503050406030204" pitchFamily="18" charset="0"/>
                        </a:rPr>
                        <m:t>+</m:t>
                      </m:r>
                      <m:r>
                        <a:rPr lang="tr-TR" sz="4000" i="1">
                          <a:latin typeface="Cambria Math" panose="02040503050406030204" pitchFamily="18" charset="0"/>
                        </a:rPr>
                        <m:t>𝜀</m:t>
                      </m:r>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𝑤</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e>
                        <m:sup>
                          <m:r>
                            <a:rPr lang="tr-TR" sz="4000" i="1">
                              <a:latin typeface="Cambria Math" panose="02040503050406030204" pitchFamily="18" charset="0"/>
                            </a:rPr>
                            <m:t>2</m:t>
                          </m:r>
                        </m:sup>
                      </m:sSup>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𝑒</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r>
                        <a:rPr lang="tr-TR" sz="4000" i="1">
                          <a:latin typeface="Cambria Math" panose="02040503050406030204" pitchFamily="18" charset="0"/>
                        </a:rPr>
                        <m:t>+</m:t>
                      </m:r>
                      <m:r>
                        <a:rPr lang="tr-TR" sz="4000" i="1">
                          <a:latin typeface="Cambria Math" panose="02040503050406030204" pitchFamily="18" charset="0"/>
                        </a:rPr>
                        <m:t>𝜀</m:t>
                      </m:r>
                    </m:oMath>
                  </m:oMathPara>
                </a14:m>
                <a:endParaRPr lang="tr-TR" sz="4000" dirty="0"/>
              </a:p>
              <a:p>
                <a:pPr>
                  <a:lnSpc>
                    <a:spcPct val="115000"/>
                  </a:lnSpc>
                  <a:spcAft>
                    <a:spcPts val="800"/>
                  </a:spcAft>
                </a:pPr>
                <a:r>
                  <a:rPr lang="tr-TR" sz="4000" kern="100" dirty="0">
                    <a:effectLst/>
                    <a:latin typeface="Times New Roman" panose="02020603050405020304" pitchFamily="18" charset="0"/>
                    <a:ea typeface="Aptos"/>
                    <a:cs typeface="Arial" panose="020B0604020202020204" pitchFamily="34" charset="0"/>
                  </a:rPr>
                  <a:t>Burada </a:t>
                </a:r>
                <a14:m>
                  <m:oMath xmlns:m="http://schemas.openxmlformats.org/officeDocument/2006/math">
                    <m:r>
                      <a:rPr lang="tr-TR" sz="4000" i="1" kern="100">
                        <a:effectLst/>
                        <a:latin typeface="Cambria Math" panose="02040503050406030204" pitchFamily="18" charset="0"/>
                        <a:ea typeface="Aptos"/>
                        <a:cs typeface="Times New Roman" panose="02020603050405020304" pitchFamily="18" charset="0"/>
                      </a:rPr>
                      <m:t>𝜀</m:t>
                    </m:r>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değeri ne kadar küçük seçilirse, anahtarlama o kadar erken tetiklenecektir. Karar marjı olarak görülebilir.</a:t>
                </a:r>
                <a:endParaRPr lang="tr-TR" sz="4000" kern="100" dirty="0">
                  <a:effectLst/>
                  <a:latin typeface="Aptos"/>
                  <a:ea typeface="Aptos"/>
                  <a:cs typeface="Arial" panose="020B0604020202020204" pitchFamily="34"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140" y="2401960"/>
                <a:ext cx="19914830" cy="7919604"/>
              </a:xfrm>
              <a:prstGeom prst="rect">
                <a:avLst/>
              </a:prstGeom>
              <a:blipFill>
                <a:blip r:embed="rId5"/>
                <a:stretch>
                  <a:fillRect l="-1071" r="-643" b="-2232"/>
                </a:stretch>
              </a:blipFill>
            </p:spPr>
            <p:txBody>
              <a:bodyPr/>
              <a:lstStyle/>
              <a:p>
                <a:r>
                  <a:rPr lang="tr-TR">
                    <a:noFill/>
                  </a:rPr>
                  <a:t> </a:t>
                </a:r>
              </a:p>
            </p:txBody>
          </p:sp>
        </mc:Fallback>
      </mc:AlternateContent>
    </p:spTree>
    <p:extLst>
      <p:ext uri="{BB962C8B-B14F-4D97-AF65-F5344CB8AC3E}">
        <p14:creationId xmlns:p14="http://schemas.microsoft.com/office/powerpoint/2010/main" val="927656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140" y="2401960"/>
                <a:ext cx="19914830" cy="4642553"/>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İlk anahtarlama süresi, </a:t>
                </a:r>
                <a14:m>
                  <m:oMath xmlns:m="http://schemas.openxmlformats.org/officeDocument/2006/math">
                    <m:r>
                      <a:rPr lang="tr-TR" sz="4000" i="1">
                        <a:latin typeface="Cambria Math" panose="02040503050406030204" pitchFamily="18" charset="0"/>
                      </a:rPr>
                      <m:t>𝑉</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𝑡</m:t>
                            </m:r>
                          </m:e>
                          <m:sub>
                            <m:r>
                              <a:rPr lang="tr-TR" sz="4000" i="1">
                                <a:latin typeface="Cambria Math" panose="02040503050406030204" pitchFamily="18" charset="0"/>
                              </a:rPr>
                              <m:t>1</m:t>
                            </m:r>
                          </m:sub>
                        </m:sSub>
                      </m:e>
                    </m:d>
                  </m:oMath>
                </a14:m>
                <a:r>
                  <a:rPr lang="tr-TR" sz="4000" dirty="0">
                    <a:latin typeface="Times New Roman" panose="02020603050405020304" pitchFamily="18" charset="0"/>
                    <a:cs typeface="Times New Roman" panose="02020603050405020304" pitchFamily="18" charset="0"/>
                  </a:rPr>
                  <a:t> yerine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1</m:t>
                        </m:r>
                      </m:sub>
                    </m:sSub>
                  </m:oMath>
                </a14:m>
                <a:r>
                  <a:rPr lang="tr-TR" sz="4000" dirty="0">
                    <a:latin typeface="Times New Roman" panose="02020603050405020304" pitchFamily="18" charset="0"/>
                    <a:cs typeface="Times New Roman" panose="02020603050405020304" pitchFamily="18" charset="0"/>
                  </a:rPr>
                  <a:t> konulması ile elde edilebilir. </a:t>
                </a: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e>
                      </m:d>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𝑒</m:t>
                          </m:r>
                        </m:e>
                        <m: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𝑎</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e>
                          </m:d>
                        </m:sup>
                      </m:sSup>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 →</m:t>
                      </m:r>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𝑒</m:t>
                          </m:r>
                        </m:e>
                        <m: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𝑎</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e>
                          </m:d>
                        </m:sup>
                      </m:sSup>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num>
                        <m:den>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den>
                      </m:f>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𝜀</m:t>
                          </m:r>
                        </m:num>
                        <m:den>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den>
                      </m:f>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Özet olarak,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değerleri aşağıdaki denklemler halinde yazılabilecek şekilde elde edilebilmektedir.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140" y="2401960"/>
                <a:ext cx="19914830" cy="4642553"/>
              </a:xfrm>
              <a:prstGeom prst="rect">
                <a:avLst/>
              </a:prstGeom>
              <a:blipFill>
                <a:blip r:embed="rId5"/>
                <a:stretch>
                  <a:fillRect l="-1071" t="-2362" b="-472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517351" y="7548457"/>
                <a:ext cx="14820405" cy="828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517351" y="7548457"/>
                <a:ext cx="14820405" cy="828688"/>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352" y="9156656"/>
                <a:ext cx="14820405" cy="14621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1</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𝑙𝑛</m:t>
                      </m:r>
                      <m:d>
                        <m:dPr>
                          <m:begChr m:val="["/>
                          <m:endChr m:val="]"/>
                          <m:ctrlPr>
                            <a:rPr lang="tr-TR" sz="4000" i="1">
                              <a:latin typeface="Cambria Math" panose="02040503050406030204" pitchFamily="18" charset="0"/>
                              <a:ea typeface="Cambria Math" panose="02040503050406030204" pitchFamily="18" charset="0"/>
                            </a:rPr>
                          </m:ctrlPr>
                        </m:dPr>
                        <m:e>
                          <m:f>
                            <m:fPr>
                              <m:ctrlPr>
                                <a:rPr lang="tr-TR" sz="4000" i="1">
                                  <a:latin typeface="Cambria Math" panose="02040503050406030204" pitchFamily="18" charset="0"/>
                                  <a:ea typeface="Cambria Math" panose="02040503050406030204" pitchFamily="18" charset="0"/>
                                </a:rPr>
                              </m:ctrlPr>
                            </m:fPr>
                            <m:num>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e>
                              </m:d>
                            </m:num>
                            <m:den>
                              <m:r>
                                <a:rPr lang="tr-TR" sz="4000" i="1">
                                  <a:latin typeface="Cambria Math" panose="02040503050406030204" pitchFamily="18" charset="0"/>
                                  <a:ea typeface="Cambria Math" panose="02040503050406030204" pitchFamily="18" charset="0"/>
                                </a:rPr>
                                <m:t>𝜀</m:t>
                              </m:r>
                            </m:den>
                          </m:f>
                        </m:e>
                      </m:d>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352" y="9156656"/>
                <a:ext cx="14820405" cy="1462132"/>
              </a:xfrm>
              <a:prstGeom prst="rect">
                <a:avLst/>
              </a:prstGeom>
              <a:blipFill>
                <a:blip r:embed="rId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009590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140" y="2401960"/>
                <a:ext cx="19914830" cy="2005677"/>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Eğer 1 ve 0 değerleri yerine sırasıyla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i</a:t>
                </a:r>
                <a:r>
                  <a:rPr lang="tr-TR" sz="4000" dirty="0">
                    <a:latin typeface="Times New Roman" panose="02020603050405020304" pitchFamily="18" charset="0"/>
                    <a:ea typeface="Cambria Math" panose="02040503050406030204" pitchFamily="18" charset="0"/>
                    <a:cs typeface="Times New Roman" panose="02020603050405020304" pitchFamily="18" charset="0"/>
                  </a:rPr>
                  <a:t> ve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i-1</a:t>
                </a:r>
                <a:r>
                  <a:rPr lang="tr-TR" sz="4000" dirty="0">
                    <a:latin typeface="Times New Roman" panose="02020603050405020304" pitchFamily="18" charset="0"/>
                    <a:ea typeface="Cambria Math" panose="02040503050406030204" pitchFamily="18" charset="0"/>
                    <a:cs typeface="Times New Roman" panose="02020603050405020304" pitchFamily="18" charset="0"/>
                  </a:rPr>
                  <a:t> konulursa, genel bir anahtarlama kuralı ve tetikleme değeri elde edilebilir. Her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0" dirty="0">
                    <a:latin typeface="Times New Roman" panose="02020603050405020304" pitchFamily="18" charset="0"/>
                    <a:ea typeface="Cambria Math" panose="02040503050406030204" pitchFamily="18" charset="0"/>
                    <a:cs typeface="Times New Roman" panose="02020603050405020304" pitchFamily="18" charset="0"/>
                  </a:rPr>
                  <a:t>-in işlemi sonrası, Lyapunov üst sınırı bir öncekinin ölçekli bir versiyonu olur ve tüm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’ler</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’dan küçük olacağından dizi küçülerek devam eder.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140" y="2401960"/>
                <a:ext cx="19914830" cy="2005677"/>
              </a:xfrm>
              <a:prstGeom prst="rect">
                <a:avLst/>
              </a:prstGeom>
              <a:blipFill>
                <a:blip r:embed="rId5"/>
                <a:stretch>
                  <a:fillRect l="-1071" t="-5471" b="-881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199063" y="4617616"/>
                <a:ext cx="14820405" cy="828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199063" y="4617616"/>
                <a:ext cx="14820405" cy="828688"/>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352" y="5775747"/>
                <a:ext cx="14820405" cy="14621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1</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𝑙𝑛</m:t>
                      </m:r>
                      <m:d>
                        <m:dPr>
                          <m:begChr m:val="["/>
                          <m:endChr m:val="]"/>
                          <m:ctrlPr>
                            <a:rPr lang="tr-TR" sz="4000" i="1">
                              <a:latin typeface="Cambria Math" panose="02040503050406030204" pitchFamily="18" charset="0"/>
                              <a:ea typeface="Cambria Math" panose="02040503050406030204" pitchFamily="18" charset="0"/>
                            </a:rPr>
                          </m:ctrlPr>
                        </m:dPr>
                        <m:e>
                          <m:f>
                            <m:fPr>
                              <m:ctrlPr>
                                <a:rPr lang="tr-TR" sz="4000" i="1">
                                  <a:latin typeface="Cambria Math" panose="02040503050406030204" pitchFamily="18" charset="0"/>
                                  <a:ea typeface="Cambria Math" panose="02040503050406030204" pitchFamily="18" charset="0"/>
                                </a:rPr>
                              </m:ctrlPr>
                            </m:fPr>
                            <m:num>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e>
                              </m:d>
                            </m:num>
                            <m:den>
                              <m:r>
                                <a:rPr lang="tr-TR" sz="4000" i="1">
                                  <a:latin typeface="Cambria Math" panose="02040503050406030204" pitchFamily="18" charset="0"/>
                                  <a:ea typeface="Cambria Math" panose="02040503050406030204" pitchFamily="18" charset="0"/>
                                </a:rPr>
                                <m:t>𝜀</m:t>
                              </m:r>
                            </m:den>
                          </m:f>
                        </m:e>
                      </m:d>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352" y="5775747"/>
                <a:ext cx="14820405" cy="14621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EE84DC28-B15A-4B03-8BC3-B63DC166D8D3}"/>
                  </a:ext>
                </a:extLst>
              </p:cNvPr>
              <p:cNvSpPr txBox="1"/>
              <p:nvPr/>
            </p:nvSpPr>
            <p:spPr>
              <a:xfrm>
                <a:off x="970140" y="8276546"/>
                <a:ext cx="19914830" cy="1938992"/>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Logaritmik bir şekilde süre bulunmasının sebebi, V(t)’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üstel bir şekilde düşmesidir. Bu sayede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aralıkları logaritmik olarak kısalacağından, süreler arasındaki fark gittikçe düşer ve dizi hızlanarak tanımlanmış olur.</a:t>
                </a:r>
              </a:p>
            </p:txBody>
          </p:sp>
        </mc:Choice>
        <mc:Fallback xmlns="">
          <p:sp>
            <p:nvSpPr>
              <p:cNvPr id="14" name="Metin kutusu 13">
                <a:extLst>
                  <a:ext uri="{FF2B5EF4-FFF2-40B4-BE49-F238E27FC236}">
                    <a16:creationId xmlns:a16="http://schemas.microsoft.com/office/drawing/2014/main" id="{EE84DC28-B15A-4B03-8BC3-B63DC166D8D3}"/>
                  </a:ext>
                </a:extLst>
              </p:cNvPr>
              <p:cNvSpPr txBox="1">
                <a:spLocks noRot="1" noChangeAspect="1" noMove="1" noResize="1" noEditPoints="1" noAdjustHandles="1" noChangeArrowheads="1" noChangeShapeType="1" noTextEdit="1"/>
              </p:cNvSpPr>
              <p:nvPr/>
            </p:nvSpPr>
            <p:spPr>
              <a:xfrm>
                <a:off x="970140" y="8276546"/>
                <a:ext cx="19914830" cy="1938992"/>
              </a:xfrm>
              <a:prstGeom prst="rect">
                <a:avLst/>
              </a:prstGeom>
              <a:blipFill>
                <a:blip r:embed="rId8"/>
                <a:stretch>
                  <a:fillRect l="-1071" t="-5660" b="-12579"/>
                </a:stretch>
              </a:blipFill>
            </p:spPr>
            <p:txBody>
              <a:bodyPr/>
              <a:lstStyle/>
              <a:p>
                <a:r>
                  <a:rPr lang="tr-TR">
                    <a:noFill/>
                  </a:rPr>
                  <a:t> </a:t>
                </a:r>
              </a:p>
            </p:txBody>
          </p:sp>
        </mc:Fallback>
      </mc:AlternateContent>
    </p:spTree>
    <p:extLst>
      <p:ext uri="{BB962C8B-B14F-4D97-AF65-F5344CB8AC3E}">
        <p14:creationId xmlns:p14="http://schemas.microsoft.com/office/powerpoint/2010/main" val="1209919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412E3281-2E36-4122-B0E8-38934533A76C}"/>
                  </a:ext>
                </a:extLst>
              </p:cNvPr>
              <p:cNvSpPr txBox="1"/>
              <p:nvPr/>
            </p:nvSpPr>
            <p:spPr>
              <a:xfrm>
                <a:off x="802639" y="2110229"/>
                <a:ext cx="20215761" cy="8154284"/>
              </a:xfrm>
              <a:prstGeom prst="rect">
                <a:avLst/>
              </a:prstGeom>
              <a:noFill/>
            </p:spPr>
            <p:txBody>
              <a:bodyPr wrap="square" rtlCol="0">
                <a:spAutoFit/>
              </a:bodyPr>
              <a:lstStyle/>
              <a:p>
                <a:pPr>
                  <a:lnSpc>
                    <a:spcPct val="115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smtClean="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r>
                                <a:rPr lang="tr-TR" sz="4000" i="1" kern="100">
                                  <a:effectLst/>
                                  <a:latin typeface="Cambria Math" panose="02040503050406030204" pitchFamily="18" charset="0"/>
                                  <a:ea typeface="Aptos"/>
                                  <a:cs typeface="Times New Roman" panose="02020603050405020304" pitchFamily="18" charset="0"/>
                                </a:rPr>
                                <m:t>𝑦</m:t>
                              </m:r>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𝑡</m:t>
                                  </m:r>
                                </m:e>
                                <m:sub>
                                  <m:r>
                                    <a:rPr lang="tr-TR" sz="4000" i="1" kern="100">
                                      <a:effectLst/>
                                      <a:latin typeface="Cambria Math" panose="02040503050406030204" pitchFamily="18" charset="0"/>
                                      <a:ea typeface="Aptos"/>
                                      <a:cs typeface="Times New Roman" panose="02020603050405020304" pitchFamily="18" charset="0"/>
                                    </a:rPr>
                                    <m:t>1</m:t>
                                  </m:r>
                                </m:sub>
                              </m:sSub>
                              <m:r>
                                <a:rPr lang="tr-TR" sz="4000" i="1" kern="100">
                                  <a:effectLst/>
                                  <a:latin typeface="Cambria Math" panose="02040503050406030204" pitchFamily="18" charset="0"/>
                                  <a:ea typeface="Aptos"/>
                                  <a:cs typeface="Times New Roman" panose="02020603050405020304" pitchFamily="18" charset="0"/>
                                </a:rPr>
                                <m:t>)</m:t>
                              </m:r>
                            </m:e>
                          </m:d>
                        </m:e>
                      </m:d>
                      <m:r>
                        <a:rPr lang="tr-TR" sz="4000" i="1" kern="100">
                          <a:effectLst/>
                          <a:latin typeface="Cambria Math" panose="02040503050406030204" pitchFamily="18" charset="0"/>
                          <a:ea typeface="Aptos"/>
                          <a:cs typeface="Times New Roman" panose="02020603050405020304" pitchFamily="18" charset="0"/>
                        </a:rPr>
                        <m:t>&lt;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𝛬</m:t>
                          </m:r>
                        </m:e>
                        <m:sub>
                          <m:r>
                            <a:rPr lang="tr-TR" sz="4000" i="1" kern="100">
                              <a:effectLst/>
                              <a:latin typeface="Cambria Math" panose="02040503050406030204" pitchFamily="18" charset="0"/>
                              <a:ea typeface="Aptos"/>
                              <a:cs typeface="Times New Roman" panose="02020603050405020304" pitchFamily="18" charset="0"/>
                            </a:rPr>
                            <m:t>𝐶</m:t>
                          </m:r>
                        </m:sub>
                      </m:sSub>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1</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𝜆</m:t>
                                  </m:r>
                                </m:e>
                                <m:sub>
                                  <m:r>
                                    <a:rPr lang="tr-TR" sz="4000" i="1" kern="100">
                                      <a:effectLst/>
                                      <a:latin typeface="Cambria Math" panose="02040503050406030204" pitchFamily="18" charset="0"/>
                                      <a:ea typeface="Aptos"/>
                                      <a:cs typeface="Times New Roman" panose="02020603050405020304" pitchFamily="18" charset="0"/>
                                    </a:rPr>
                                    <m:t>𝑝</m:t>
                                  </m:r>
                                </m:sub>
                              </m:sSub>
                            </m:e>
                            <m:sup>
                              <m:r>
                                <a:rPr lang="tr-TR" sz="4000" i="1" kern="100">
                                  <a:effectLst/>
                                  <a:latin typeface="Cambria Math" panose="02040503050406030204" pitchFamily="18" charset="0"/>
                                  <a:ea typeface="Aptos"/>
                                  <a:cs typeface="Times New Roman" panose="02020603050405020304" pitchFamily="18" charset="0"/>
                                </a:rPr>
                                <m:t>−1</m:t>
                              </m:r>
                            </m:sup>
                          </m:sSup>
                        </m:e>
                      </m:rad>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1</m:t>
                          </m:r>
                        </m:sub>
                      </m:sSub>
                      <m:r>
                        <a:rPr lang="tr-TR" sz="4000" i="1" kern="100">
                          <a:effectLst/>
                          <a:latin typeface="Cambria Math" panose="02040503050406030204" pitchFamily="18" charset="0"/>
                          <a:ea typeface="Aptos"/>
                          <a:cs typeface="Arial" panose="020B0604020202020204" pitchFamily="34" charset="0"/>
                        </a:rPr>
                        <m:t>𝑀</m:t>
                      </m:r>
                    </m:oMath>
                  </m:oMathPara>
                </a14:m>
                <a:endParaRPr lang="tr-TR" sz="4000" kern="100" dirty="0">
                  <a:effectLst/>
                  <a:latin typeface="Aptos"/>
                  <a:ea typeface="Aptos"/>
                  <a:cs typeface="Arial" panose="020B0604020202020204" pitchFamily="34" charset="0"/>
                </a:endParaRPr>
              </a:p>
              <a:p>
                <a:pPr>
                  <a:lnSpc>
                    <a:spcPct val="115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Lyapunov çıkış bağlantısı (çıkış sinyali sınırı) yukarıdaki formül ile gösterilir. Buradan yeni </a:t>
                </a:r>
                <a:r>
                  <a:rPr lang="tr-TR" sz="4000" kern="100" dirty="0" err="1">
                    <a:effectLst/>
                    <a:latin typeface="Times New Roman" panose="02020603050405020304" pitchFamily="18" charset="0"/>
                    <a:ea typeface="Times New Roman" panose="02020603050405020304" pitchFamily="18" charset="0"/>
                    <a:cs typeface="Arial" panose="020B0604020202020204" pitchFamily="34" charset="0"/>
                  </a:rPr>
                  <a:t>zoom</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katsayısı </a:t>
                </a:r>
                <a14:m>
                  <m:oMath xmlns:m="http://schemas.openxmlformats.org/officeDocument/2006/math">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1</m:t>
                        </m:r>
                      </m:sub>
                    </m:sSub>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elde edilebilir. Buna göre, </a:t>
                </a:r>
                <a:r>
                  <a:rPr lang="tr-TR" sz="4000" kern="100" dirty="0" err="1">
                    <a:effectLst/>
                    <a:latin typeface="Times New Roman" panose="02020603050405020304" pitchFamily="18" charset="0"/>
                    <a:ea typeface="Times New Roman" panose="02020603050405020304" pitchFamily="18" charset="0"/>
                    <a:cs typeface="Arial" panose="020B0604020202020204" pitchFamily="34" charset="0"/>
                  </a:rPr>
                  <a:t>Zoom</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değeri, Lyapunov üst sınırının başlangıca oranına göre küçülüyor olarak gözlemlenmektedir.  </a:t>
                </a:r>
              </a:p>
              <a:p>
                <a:pPr>
                  <a:lnSpc>
                    <a:spcPct val="115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V(t) hariç bütün değerler zamandan bağımsız olduğundan, bu oran kök içerisinde yeni V(t) değerinin V(0) değerine oranı olarak elde edilir.</a:t>
                </a:r>
                <a:endParaRPr lang="tr-TR" sz="4000" kern="100" dirty="0">
                  <a:effectLst/>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b="0" i="1" kern="100" smtClean="0">
                              <a:effectLst/>
                              <a:latin typeface="Cambria Math" panose="02040503050406030204" pitchFamily="18" charset="0"/>
                              <a:ea typeface="Aptos"/>
                              <a:cs typeface="Arial" panose="020B0604020202020204" pitchFamily="34" charset="0"/>
                            </a:rPr>
                            <m:t>𝑖</m:t>
                          </m:r>
                        </m:sub>
                      </m:sSub>
                      <m:r>
                        <a:rPr lang="tr-TR" sz="4000" i="1" kern="100">
                          <a:effectLst/>
                          <a:latin typeface="Cambria Math" panose="02040503050406030204" pitchFamily="18" charset="0"/>
                          <a:ea typeface="Aptos"/>
                          <a:cs typeface="Arial" panose="020B0604020202020204" pitchFamily="34" charset="0"/>
                        </a:rPr>
                        <m:t>=</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b="0" i="1" kern="100" smtClean="0">
                                  <a:effectLst/>
                                  <a:latin typeface="Cambria Math" panose="02040503050406030204" pitchFamily="18" charset="0"/>
                                  <a:ea typeface="Aptos"/>
                                  <a:cs typeface="Times New Roman" panose="02020603050405020304" pitchFamily="18" charset="0"/>
                                </a:rPr>
                                <m:t>𝑖</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e>
                            <m:sup>
                              <m:r>
                                <a:rPr lang="tr-TR" sz="4000" i="1" kern="100">
                                  <a:effectLst/>
                                  <a:latin typeface="Cambria Math" panose="02040503050406030204" pitchFamily="18" charset="0"/>
                                  <a:ea typeface="Aptos"/>
                                  <a:cs typeface="Times New Roman" panose="02020603050405020304" pitchFamily="18" charset="0"/>
                                </a:rPr>
                                <m:t>−1</m:t>
                              </m:r>
                            </m:sup>
                          </m:sSup>
                        </m:e>
                      </m:rad>
                    </m:oMath>
                  </m:oMathPara>
                </a14:m>
                <a:endParaRPr lang="tr-TR" sz="4000" kern="100" dirty="0">
                  <a:effectLst/>
                  <a:latin typeface="Aptos"/>
                  <a:ea typeface="Aptos"/>
                  <a:cs typeface="Arial" panose="020B0604020202020204" pitchFamily="34" charset="0"/>
                </a:endParaRPr>
              </a:p>
              <a:p>
                <a:r>
                  <a:rPr lang="tr-TR" sz="4000" dirty="0">
                    <a:latin typeface="Times New Roman" panose="02020603050405020304" pitchFamily="18" charset="0"/>
                    <a:cs typeface="Times New Roman" panose="02020603050405020304" pitchFamily="18" charset="0"/>
                  </a:rPr>
                  <a:t>Bu eşitliğe göre, </a:t>
                </a:r>
                <a:r>
                  <a:rPr lang="tr-TR" sz="4000" dirty="0" err="1">
                    <a:latin typeface="Times New Roman" panose="02020603050405020304" pitchFamily="18" charset="0"/>
                    <a:cs typeface="Times New Roman" panose="02020603050405020304" pitchFamily="18" charset="0"/>
                  </a:rPr>
                  <a:t>zoom</a:t>
                </a:r>
                <a:r>
                  <a:rPr lang="tr-TR" sz="4000" dirty="0">
                    <a:latin typeface="Times New Roman" panose="02020603050405020304" pitchFamily="18" charset="0"/>
                    <a:cs typeface="Times New Roman" panose="02020603050405020304" pitchFamily="18" charset="0"/>
                  </a:rPr>
                  <a:t> parametresi </a:t>
                </a:r>
                <a14:m>
                  <m:oMath xmlns:m="http://schemas.openxmlformats.org/officeDocument/2006/math">
                    <m:sSub>
                      <m:sSubPr>
                        <m:ctrlPr>
                          <a:rPr lang="tr-TR" sz="4000" i="1" kern="100" smtClean="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b="0" i="1" kern="100" smtClean="0">
                            <a:effectLst/>
                            <a:latin typeface="Cambria Math" panose="02040503050406030204" pitchFamily="18" charset="0"/>
                            <a:ea typeface="Aptos"/>
                            <a:cs typeface="Arial" panose="020B0604020202020204" pitchFamily="34" charset="0"/>
                          </a:rPr>
                          <m:t>𝑖</m:t>
                        </m:r>
                      </m:sub>
                    </m:sSub>
                  </m:oMath>
                </a14:m>
                <a:r>
                  <a:rPr lang="tr-TR" sz="4000" dirty="0">
                    <a:latin typeface="Times New Roman" panose="02020603050405020304" pitchFamily="18" charset="0"/>
                    <a:cs typeface="Times New Roman" panose="02020603050405020304" pitchFamily="18" charset="0"/>
                  </a:rPr>
                  <a:t> gittikçe küçüleceğinden (Lyapunov üst sınırı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𝑉</m:t>
                        </m:r>
                      </m:e>
                      <m:sub>
                        <m:r>
                          <a:rPr lang="tr-TR" sz="4000" i="1" kern="100">
                            <a:latin typeface="Cambria Math" panose="02040503050406030204" pitchFamily="18" charset="0"/>
                            <a:ea typeface="Aptos"/>
                            <a:cs typeface="Times New Roman" panose="02020603050405020304" pitchFamily="18" charset="0"/>
                          </a:rPr>
                          <m:t>𝑖</m:t>
                        </m:r>
                      </m:sub>
                    </m:sSub>
                    <m:r>
                      <a:rPr lang="tr-TR" sz="4000" i="1" kern="100">
                        <a:latin typeface="Cambria Math" panose="02040503050406030204" pitchFamily="18" charset="0"/>
                        <a:ea typeface="Aptos"/>
                        <a:cs typeface="Times New Roman" panose="02020603050405020304" pitchFamily="18" charset="0"/>
                      </a:rPr>
                      <m:t> </m:t>
                    </m:r>
                  </m:oMath>
                </a14:m>
                <a:r>
                  <a:rPr lang="tr-TR" sz="4000" dirty="0">
                    <a:latin typeface="Times New Roman" panose="02020603050405020304" pitchFamily="18" charset="0"/>
                    <a:cs typeface="Times New Roman" panose="02020603050405020304" pitchFamily="18" charset="0"/>
                  </a:rPr>
                  <a:t>) her zaman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𝑉</m:t>
                        </m:r>
                      </m:e>
                      <m:sub>
                        <m:r>
                          <a:rPr lang="tr-TR" sz="4000" b="0" i="1" kern="100" smtClean="0">
                            <a:latin typeface="Cambria Math" panose="02040503050406030204" pitchFamily="18" charset="0"/>
                            <a:ea typeface="Aptos"/>
                            <a:cs typeface="Times New Roman" panose="02020603050405020304" pitchFamily="18" charset="0"/>
                          </a:rPr>
                          <m:t>0</m:t>
                        </m:r>
                      </m:sub>
                    </m:sSub>
                  </m:oMath>
                </a14:m>
                <a:r>
                  <a:rPr lang="tr-TR" sz="4000" dirty="0">
                    <a:latin typeface="Times New Roman" panose="02020603050405020304" pitchFamily="18" charset="0"/>
                    <a:cs typeface="Times New Roman" panose="02020603050405020304" pitchFamily="18" charset="0"/>
                  </a:rPr>
                  <a:t>’dan küçüktür) ve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hatasının daralmasına yol açar. </a:t>
                </a:r>
              </a:p>
            </p:txBody>
          </p:sp>
        </mc:Choice>
        <mc:Fallback xmlns="">
          <p:sp>
            <p:nvSpPr>
              <p:cNvPr id="3" name="Metin kutusu 2">
                <a:extLst>
                  <a:ext uri="{FF2B5EF4-FFF2-40B4-BE49-F238E27FC236}">
                    <a16:creationId xmlns:a16="http://schemas.microsoft.com/office/drawing/2014/main" id="{412E3281-2E36-4122-B0E8-38934533A76C}"/>
                  </a:ext>
                </a:extLst>
              </p:cNvPr>
              <p:cNvSpPr txBox="1">
                <a:spLocks noRot="1" noChangeAspect="1" noMove="1" noResize="1" noEditPoints="1" noAdjustHandles="1" noChangeArrowheads="1" noChangeShapeType="1" noTextEdit="1"/>
              </p:cNvSpPr>
              <p:nvPr/>
            </p:nvSpPr>
            <p:spPr>
              <a:xfrm>
                <a:off x="802639" y="2110229"/>
                <a:ext cx="20215761" cy="8154284"/>
              </a:xfrm>
              <a:prstGeom prst="rect">
                <a:avLst/>
              </a:prstGeom>
              <a:blipFill>
                <a:blip r:embed="rId5"/>
                <a:stretch>
                  <a:fillRect l="-1086" r="-1176" b="-2242"/>
                </a:stretch>
              </a:blipFill>
            </p:spPr>
            <p:txBody>
              <a:bodyPr/>
              <a:lstStyle/>
              <a:p>
                <a:r>
                  <a:rPr lang="tr-TR">
                    <a:noFill/>
                  </a:rPr>
                  <a:t> </a:t>
                </a:r>
              </a:p>
            </p:txBody>
          </p:sp>
        </mc:Fallback>
      </mc:AlternateContent>
    </p:spTree>
    <p:extLst>
      <p:ext uri="{BB962C8B-B14F-4D97-AF65-F5344CB8AC3E}">
        <p14:creationId xmlns:p14="http://schemas.microsoft.com/office/powerpoint/2010/main" val="397800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2833709"/>
                <a:ext cx="20719914" cy="6031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𝛾</m:t>
                      </m:r>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1</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m:t>
                      </m:r>
                      <m:sSup>
                        <m:sSupPr>
                          <m:ctrlPr>
                            <a:rPr lang="tr-TR" sz="4000" i="1">
                              <a:latin typeface="Cambria Math" panose="02040503050406030204" pitchFamily="18" charset="0"/>
                              <a:ea typeface="Cambria Math" panose="02040503050406030204" pitchFamily="18" charset="0"/>
                            </a:rPr>
                          </m:ctrlPr>
                        </m:sSupPr>
                        <m:e>
                          <m:d>
                            <m:dPr>
                              <m:begChr m:val="|"/>
                              <m:endChr m:val="|"/>
                              <m:ctrlPr>
                                <a:rPr lang="tr-TR" sz="4000" i="1">
                                  <a:latin typeface="Cambria Math" panose="02040503050406030204" pitchFamily="18" charset="0"/>
                                  <a:ea typeface="Cambria Math" panose="02040503050406030204" pitchFamily="18" charset="0"/>
                                </a:rPr>
                              </m:ctrlPr>
                            </m:dPr>
                            <m:e>
                              <m:d>
                                <m:dPr>
                                  <m:begChr m:val="|"/>
                                  <m:endChr m:val="|"/>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e>
                              </m:d>
                            </m:e>
                          </m:d>
                        </m:e>
                        <m:sup>
                          <m:r>
                            <a:rPr lang="tr-TR" sz="4000" i="1">
                              <a:latin typeface="Cambria Math" panose="02040503050406030204" pitchFamily="18" charset="0"/>
                              <a:ea typeface="Cambria Math" panose="02040503050406030204" pitchFamily="18" charset="0"/>
                            </a:rPr>
                            <m:t>−1</m:t>
                          </m:r>
                        </m:sup>
                      </m:sSup>
                      <m:r>
                        <a:rPr lang="tr-TR" sz="4000" i="1">
                          <a:latin typeface="Cambria Math" panose="02040503050406030204" pitchFamily="18" charset="0"/>
                          <a:ea typeface="Cambria Math" panose="02040503050406030204" pitchFamily="18" charset="0"/>
                        </a:rPr>
                        <m:t>)</m:t>
                      </m:r>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	Yeni güncellenmiş </a:t>
                </a:r>
                <a14:m>
                  <m:oMath xmlns:m="http://schemas.openxmlformats.org/officeDocument/2006/math">
                    <m:r>
                      <a:rPr lang="tr-TR" sz="4000" i="1" smtClean="0">
                        <a:latin typeface="Cambria Math" panose="02040503050406030204" pitchFamily="18" charset="0"/>
                        <a:ea typeface="Cambria Math" panose="02040503050406030204" pitchFamily="18" charset="0"/>
                      </a:rPr>
                      <m:t>𝜎</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ve düzenleme katsayısı </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i="1">
                            <a:latin typeface="Cambria Math" panose="02040503050406030204" pitchFamily="18" charset="0"/>
                            <a:ea typeface="Cambria Math" panose="02040503050406030204" pitchFamily="18" charset="0"/>
                          </a:rPr>
                          <m:t>1</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ifadesi aynı şekilde elde edilebilir. Küçülen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hata katsayısını azaltacağından, </a:t>
                </a:r>
                <a14:m>
                  <m:oMath xmlns:m="http://schemas.openxmlformats.org/officeDocument/2006/math">
                    <m:r>
                      <a:rPr lang="tr-TR" sz="4000" i="1">
                        <a:latin typeface="Cambria Math" panose="02040503050406030204" pitchFamily="18" charset="0"/>
                        <a:ea typeface="Cambria Math" panose="02040503050406030204" pitchFamily="18" charset="0"/>
                      </a:rPr>
                      <m:t>𝜎</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modifikasyon terimi de düşer. Bu sayede sert ve ani sönümlenme önlenir. Genel düzenleme katsayısı ifadesi aşağıdaki gibi verilmiştir. </a:t>
                </a:r>
              </a:p>
              <a:p>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𝛾</m:t>
                      </m:r>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m:t>
                      </m:r>
                      <m:sSup>
                        <m:sSupPr>
                          <m:ctrlPr>
                            <a:rPr lang="tr-TR" sz="4000" i="1">
                              <a:latin typeface="Cambria Math" panose="02040503050406030204" pitchFamily="18" charset="0"/>
                              <a:ea typeface="Cambria Math" panose="02040503050406030204" pitchFamily="18" charset="0"/>
                            </a:rPr>
                          </m:ctrlPr>
                        </m:sSupPr>
                        <m:e>
                          <m:d>
                            <m:dPr>
                              <m:begChr m:val="|"/>
                              <m:endChr m:val="|"/>
                              <m:ctrlPr>
                                <a:rPr lang="tr-TR" sz="4000" i="1">
                                  <a:latin typeface="Cambria Math" panose="02040503050406030204" pitchFamily="18" charset="0"/>
                                  <a:ea typeface="Cambria Math" panose="02040503050406030204" pitchFamily="18" charset="0"/>
                                </a:rPr>
                              </m:ctrlPr>
                            </m:dPr>
                            <m:e>
                              <m:d>
                                <m:dPr>
                                  <m:begChr m:val="|"/>
                                  <m:endChr m:val="|"/>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e>
                              </m:d>
                            </m:e>
                          </m:d>
                        </m:e>
                        <m:sup>
                          <m:r>
                            <a:rPr lang="tr-TR" sz="4000" i="1">
                              <a:latin typeface="Cambria Math" panose="02040503050406030204" pitchFamily="18" charset="0"/>
                              <a:ea typeface="Cambria Math" panose="02040503050406030204" pitchFamily="18" charset="0"/>
                            </a:rPr>
                            <m:t>−1</m:t>
                          </m:r>
                        </m:sup>
                      </m:sSup>
                      <m:r>
                        <a:rPr lang="tr-TR" sz="4000" i="1">
                          <a:latin typeface="Cambria Math" panose="02040503050406030204" pitchFamily="18" charset="0"/>
                          <a:ea typeface="Cambria Math" panose="02040503050406030204" pitchFamily="18" charset="0"/>
                        </a:rPr>
                        <m:t>)</m:t>
                      </m:r>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2833709"/>
                <a:ext cx="20719914" cy="6031395"/>
              </a:xfrm>
              <a:prstGeom prst="rect">
                <a:avLst/>
              </a:prstGeom>
              <a:blipFill>
                <a:blip r:embed="rId5"/>
                <a:stretch>
                  <a:fillRect l="-1030" r="-559"/>
                </a:stretch>
              </a:blipFill>
            </p:spPr>
            <p:txBody>
              <a:bodyPr/>
              <a:lstStyle/>
              <a:p>
                <a:r>
                  <a:rPr lang="tr-TR">
                    <a:noFill/>
                  </a:rPr>
                  <a:t> </a:t>
                </a:r>
              </a:p>
            </p:txBody>
          </p:sp>
        </mc:Fallback>
      </mc:AlternateContent>
    </p:spTree>
    <p:extLst>
      <p:ext uri="{BB962C8B-B14F-4D97-AF65-F5344CB8AC3E}">
        <p14:creationId xmlns:p14="http://schemas.microsoft.com/office/powerpoint/2010/main" val="1363030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2833709"/>
                <a:ext cx="20719914" cy="6236644"/>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İlerlemeden önce yapılan bazı ön kabullerin açıklamak daha rahat bir anlayış sunacaktır. Bu sebeple monoton bir şekilde Lyapunov üst sınırının azalmasının garanti olma sebebi açıklanmalıdır.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Öncelikle, elde edilen denklemlere göre özyinelemeli üst sınırın genelleştirilmiş formülü şu şekilde yazılabilir:</a:t>
                </a: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𝛾</m:t>
                          </m:r>
                        </m:sub>
                      </m:sSub>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𝑤</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𝑤</m:t>
                              </m:r>
                            </m:sub>
                          </m:sSub>
                        </m:e>
                        <m:sup>
                          <m:r>
                            <a:rPr lang="tr-TR" sz="4000" i="1" kern="100">
                              <a:effectLst/>
                              <a:latin typeface="Cambria Math" panose="02040503050406030204" pitchFamily="18" charset="0"/>
                              <a:ea typeface="Aptos"/>
                              <a:cs typeface="Times New Roman" panose="02020603050405020304" pitchFamily="18" charset="0"/>
                            </a:rPr>
                            <m:t>2</m:t>
                          </m:r>
                        </m:sup>
                      </m:sSup>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𝑒</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e>
                        <m:sup>
                          <m:r>
                            <a:rPr lang="tr-TR" sz="4000" i="1" kern="100">
                              <a:effectLst/>
                              <a:latin typeface="Cambria Math" panose="02040503050406030204" pitchFamily="18" charset="0"/>
                              <a:ea typeface="Aptos"/>
                              <a:cs typeface="Times New Roman" panose="02020603050405020304" pitchFamily="18" charset="0"/>
                            </a:rPr>
                            <m:t>2</m:t>
                          </m:r>
                        </m:sup>
                      </m:sSup>
                      <m:f>
                        <m:fPr>
                          <m:ctrlPr>
                            <a:rPr lang="tr-TR" sz="4000" i="1" kern="100">
                              <a:effectLst/>
                              <a:latin typeface="Cambria Math" panose="02040503050406030204" pitchFamily="18" charset="0"/>
                              <a:ea typeface="Aptos"/>
                              <a:cs typeface="Times New Roman" panose="02020603050405020304" pitchFamily="18" charset="0"/>
                            </a:rPr>
                          </m:ctrlPr>
                        </m:fPr>
                        <m:num>
                          <m:sSub>
                            <m:sSub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tr-TR" sz="4000" i="1" kern="100">
                          <a:effectLst/>
                          <a:latin typeface="Cambria Math" panose="02040503050406030204" pitchFamily="18" charset="0"/>
                          <a:ea typeface="Aptos"/>
                          <a:cs typeface="Times New Roman" panose="02020603050405020304" pitchFamily="18" charset="0"/>
                        </a:rPr>
                        <m:t>+</m:t>
                      </m:r>
                      <m:r>
                        <a:rPr lang="tr-TR" sz="4000" i="1" kern="100">
                          <a:effectLst/>
                          <a:latin typeface="Cambria Math" panose="02040503050406030204" pitchFamily="18" charset="0"/>
                          <a:ea typeface="Aptos"/>
                          <a:cs typeface="Times New Roman" panose="02020603050405020304" pitchFamily="18" charset="0"/>
                        </a:rPr>
                        <m:t>𝜀</m:t>
                      </m:r>
                    </m:oMath>
                  </m:oMathPara>
                </a14:m>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2833709"/>
                <a:ext cx="20719914" cy="6236644"/>
              </a:xfrm>
              <a:prstGeom prst="rect">
                <a:avLst/>
              </a:prstGeom>
              <a:blipFill>
                <a:blip r:embed="rId5"/>
                <a:stretch>
                  <a:fillRect l="-1030" t="-1760" r="-765"/>
                </a:stretch>
              </a:blipFill>
            </p:spPr>
            <p:txBody>
              <a:bodyPr/>
              <a:lstStyle/>
              <a:p>
                <a:r>
                  <a:rPr lang="tr-TR">
                    <a:noFill/>
                  </a:rPr>
                  <a:t> </a:t>
                </a:r>
              </a:p>
            </p:txBody>
          </p:sp>
        </mc:Fallback>
      </mc:AlternateContent>
    </p:spTree>
    <p:extLst>
      <p:ext uri="{BB962C8B-B14F-4D97-AF65-F5344CB8AC3E}">
        <p14:creationId xmlns:p14="http://schemas.microsoft.com/office/powerpoint/2010/main" val="1478406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830956"/>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r>
              <a:rPr lang="tr-TR" sz="4800" b="0" i="0" u="none" strike="noStrike" cap="none" dirty="0">
                <a:solidFill>
                  <a:schemeClr val="lt1"/>
                </a:solidFill>
                <a:latin typeface="Times New Roman"/>
                <a:ea typeface="Times New Roman"/>
                <a:cs typeface="Times New Roman"/>
                <a:sym typeface="Times New Roman"/>
              </a:rPr>
              <a:t>– </a:t>
            </a:r>
            <a:r>
              <a:rPr lang="tr-TR" sz="4800" b="0" i="0" u="none" strike="noStrike" cap="none" dirty="0" err="1">
                <a:solidFill>
                  <a:schemeClr val="lt1"/>
                </a:solidFill>
                <a:latin typeface="Times New Roman"/>
                <a:ea typeface="Times New Roman"/>
                <a:cs typeface="Times New Roman"/>
                <a:sym typeface="Times New Roman"/>
              </a:rPr>
              <a:t>Lemma</a:t>
            </a:r>
            <a:r>
              <a:rPr lang="tr-TR" sz="48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898528"/>
                <a:ext cx="20719914" cy="10938700"/>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Burada </a:t>
                </a:r>
                <a14:m>
                  <m:oMath xmlns:m="http://schemas.openxmlformats.org/officeDocument/2006/math">
                    <m:r>
                      <a:rPr lang="tr-TR" sz="4000" i="1">
                        <a:latin typeface="Cambria Math" panose="02040503050406030204" pitchFamily="18" charset="0"/>
                      </a:rPr>
                      <m:t>𝑘</m:t>
                    </m:r>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𝑒</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num>
                      <m:den>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den>
                    </m:f>
                  </m:oMath>
                </a14:m>
                <a:r>
                  <a:rPr lang="tr-TR" sz="4000" dirty="0">
                    <a:latin typeface="Times New Roman" panose="02020603050405020304" pitchFamily="18" charset="0"/>
                    <a:cs typeface="Times New Roman" panose="02020603050405020304" pitchFamily="18" charset="0"/>
                  </a:rPr>
                  <a:t>  terimi başlangıç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hatasının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oMath>
                </a14:m>
                <a:r>
                  <a:rPr lang="tr-TR" sz="4000" dirty="0">
                    <a:latin typeface="Times New Roman" panose="02020603050405020304" pitchFamily="18" charset="0"/>
                    <a:cs typeface="Times New Roman" panose="02020603050405020304" pitchFamily="18" charset="0"/>
                  </a:rPr>
                  <a:t>’a göre nispi büyüklüğünü ifade eder. Başlangıçta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𝑤</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e>
                      <m:sup>
                        <m:r>
                          <a:rPr lang="tr-TR" sz="4000" i="1">
                            <a:latin typeface="Cambria Math" panose="02040503050406030204" pitchFamily="18" charset="0"/>
                          </a:rPr>
                          <m:t>2</m:t>
                        </m:r>
                      </m:sup>
                    </m:sSup>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𝑒</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r>
                      <a:rPr lang="tr-TR" sz="4000" i="1">
                        <a:latin typeface="Cambria Math" panose="02040503050406030204" pitchFamily="18" charset="0"/>
                      </a:rPr>
                      <m:t>+</m:t>
                    </m:r>
                    <m:r>
                      <a:rPr lang="tr-TR" sz="4000" i="1">
                        <a:latin typeface="Cambria Math" panose="02040503050406030204" pitchFamily="18" charset="0"/>
                      </a:rPr>
                      <m:t>𝜀</m:t>
                    </m:r>
                    <m:r>
                      <a:rPr lang="tr-TR" sz="4000" i="1">
                        <a:latin typeface="Cambria Math" panose="02040503050406030204" pitchFamily="18" charset="0"/>
                      </a:rPr>
                      <m:t>&lt;</m:t>
                    </m:r>
                    <m:r>
                      <a:rPr lang="tr-TR" sz="4000">
                        <a:latin typeface="Cambria Math" panose="02040503050406030204" pitchFamily="18" charset="0"/>
                      </a:rPr>
                      <m:t> </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oMath>
                </a14:m>
                <a:r>
                  <a:rPr lang="tr-TR" sz="4000" dirty="0">
                    <a:latin typeface="Times New Roman" panose="02020603050405020304" pitchFamily="18" charset="0"/>
                    <a:cs typeface="Times New Roman" panose="02020603050405020304" pitchFamily="18" charset="0"/>
                  </a:rPr>
                  <a:t> eşitsizliği kabul edildiğinden, </a:t>
                </a:r>
                <a14:m>
                  <m:oMath xmlns:m="http://schemas.openxmlformats.org/officeDocument/2006/math">
                    <m:r>
                      <a:rPr lang="tr-TR" sz="4000" i="1">
                        <a:latin typeface="Cambria Math" panose="02040503050406030204" pitchFamily="18" charset="0"/>
                      </a:rPr>
                      <m:t>0&lt;</m:t>
                    </m:r>
                    <m:r>
                      <a:rPr lang="tr-TR" sz="4000" i="1">
                        <a:latin typeface="Cambria Math" panose="02040503050406030204" pitchFamily="18" charset="0"/>
                      </a:rPr>
                      <m:t>𝑘</m:t>
                    </m:r>
                    <m:r>
                      <a:rPr lang="tr-TR" sz="4000" i="1">
                        <a:latin typeface="Cambria Math" panose="02040503050406030204" pitchFamily="18" charset="0"/>
                      </a:rPr>
                      <m:t>&lt;1</m:t>
                    </m:r>
                  </m:oMath>
                </a14:m>
                <a:r>
                  <a:rPr lang="tr-TR" sz="4000" dirty="0">
                    <a:latin typeface="Times New Roman" panose="02020603050405020304" pitchFamily="18" charset="0"/>
                    <a:cs typeface="Times New Roman" panose="02020603050405020304" pitchFamily="18" charset="0"/>
                  </a:rPr>
                  <a:t> olarak tanımlanabilir. Bu durumda:</a:t>
                </a:r>
              </a:p>
              <a:p>
                <a:endParaRPr lang="tr-TR" sz="4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𝑘</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cs typeface="Times New Roman" panose="02020603050405020304" pitchFamily="18" charset="0"/>
                  </a:rPr>
                  <a:t>Olarak yazılabilir. Burada </a:t>
                </a:r>
                <a14:m>
                  <m:oMath xmlns:m="http://schemas.openxmlformats.org/officeDocument/2006/math">
                    <m:r>
                      <a:rPr lang="tr-TR" sz="4000" i="1">
                        <a:latin typeface="Cambria Math" panose="02040503050406030204" pitchFamily="18" charset="0"/>
                      </a:rPr>
                      <m:t>𝑘</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oMath>
                </a14:m>
                <a:r>
                  <a:rPr lang="tr-TR" sz="4000" dirty="0">
                    <a:latin typeface="Times New Roman" panose="02020603050405020304" pitchFamily="18" charset="0"/>
                    <a:cs typeface="Times New Roman" panose="02020603050405020304" pitchFamily="18" charset="0"/>
                  </a:rPr>
                  <a:t> terimi harici tüm terimler sabit ve pozitiftir. Bu durumda i ile i+1 </a:t>
                </a:r>
                <a:r>
                  <a:rPr lang="tr-TR" sz="4000" dirty="0" err="1">
                    <a:latin typeface="Times New Roman" panose="02020603050405020304" pitchFamily="18" charset="0"/>
                    <a:cs typeface="Times New Roman" panose="02020603050405020304" pitchFamily="18" charset="0"/>
                  </a:rPr>
                  <a:t>lyapunov</a:t>
                </a:r>
                <a:r>
                  <a:rPr lang="tr-TR" sz="4000" dirty="0">
                    <a:latin typeface="Times New Roman" panose="02020603050405020304" pitchFamily="18" charset="0"/>
                    <a:cs typeface="Times New Roman" panose="02020603050405020304" pitchFamily="18" charset="0"/>
                  </a:rPr>
                  <a:t> üst sınırı arasındaki fark aşağıdaki gibi yazılmalıdır.</a:t>
                </a:r>
              </a:p>
              <a:p>
                <a:endParaRPr lang="tr-TR" sz="4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e>
                      </m:d>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𝑘</m:t>
                          </m:r>
                          <m:r>
                            <a:rPr lang="tr-TR" sz="4000" i="1">
                              <a:latin typeface="Cambria Math" panose="02040503050406030204" pitchFamily="18" charset="0"/>
                              <a:ea typeface="Cambria Math" panose="02040503050406030204" pitchFamily="18" charset="0"/>
                            </a:rPr>
                            <m:t>−1</m:t>
                          </m:r>
                        </m:e>
                      </m:d>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&lt;0</m:t>
                      </m:r>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cs typeface="Times New Roman" panose="02020603050405020304" pitchFamily="18" charset="0"/>
                  </a:rPr>
                  <a:t>Burada k terimi, 1’den küçük olduğundan, Lyapunov üst sınırlarının arasındaki fark 0’dan küçük olacaktır. Sonuç olarak dizinin pozitif ve azalan bir dizi olduğu yorumu yapılabilmektedir.</a:t>
                </a:r>
              </a:p>
              <a:p>
                <a:pPr>
                  <a:lnSpc>
                    <a:spcPct val="115000"/>
                  </a:lnSpc>
                  <a:spcAft>
                    <a:spcPts val="800"/>
                  </a:spcAft>
                </a:pPr>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898528"/>
                <a:ext cx="20719914" cy="10938700"/>
              </a:xfrm>
              <a:prstGeom prst="rect">
                <a:avLst/>
              </a:prstGeom>
              <a:blipFill>
                <a:blip r:embed="rId5"/>
                <a:stretch>
                  <a:fillRect l="-1030"/>
                </a:stretch>
              </a:blipFill>
            </p:spPr>
            <p:txBody>
              <a:bodyPr/>
              <a:lstStyle/>
              <a:p>
                <a:r>
                  <a:rPr lang="tr-TR">
                    <a:noFill/>
                  </a:rPr>
                  <a:t> </a:t>
                </a:r>
              </a:p>
            </p:txBody>
          </p:sp>
        </mc:Fallback>
      </mc:AlternateContent>
    </p:spTree>
    <p:extLst>
      <p:ext uri="{BB962C8B-B14F-4D97-AF65-F5344CB8AC3E}">
        <p14:creationId xmlns:p14="http://schemas.microsoft.com/office/powerpoint/2010/main" val="4234821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2626011"/>
                <a:ext cx="20719914" cy="7122719"/>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Lemma 3’te bahsedilen monoton azalmanın limiti için </a:t>
                </a:r>
                <a14:m>
                  <m:oMath xmlns:m="http://schemas.openxmlformats.org/officeDocument/2006/math">
                    <m:sSub>
                      <m:sSubPr>
                        <m:ctrlPr>
                          <a:rPr lang="tr-TR" sz="4000" i="1">
                            <a:latin typeface="Cambria Math" panose="02040503050406030204" pitchFamily="18" charset="0"/>
                          </a:rPr>
                        </m:ctrlPr>
                      </m:sSubPr>
                      <m:e>
                        <m:r>
                          <a:rPr lang="tr-TR" sz="4000" b="0" i="1">
                            <a:latin typeface="Cambria Math" panose="02040503050406030204" pitchFamily="18" charset="0"/>
                          </a:rPr>
                          <m:t>𝑉</m:t>
                        </m:r>
                      </m:e>
                      <m:sub>
                        <m:r>
                          <a:rPr lang="tr-TR" sz="4000" b="0" i="1">
                            <a:latin typeface="Cambria Math" panose="02040503050406030204" pitchFamily="18" charset="0"/>
                          </a:rPr>
                          <m:t>𝑖</m:t>
                        </m:r>
                        <m:r>
                          <a:rPr lang="tr-TR" sz="4000" b="0" i="1">
                            <a:latin typeface="Cambria Math" panose="02040503050406030204" pitchFamily="18" charset="0"/>
                          </a:rPr>
                          <m:t>+1</m:t>
                        </m:r>
                      </m:sub>
                    </m:sSub>
                    <m:r>
                      <a:rPr lang="tr-TR" sz="4000" b="0" i="1">
                        <a:latin typeface="Cambria Math" panose="02040503050406030204" pitchFamily="18" charset="0"/>
                      </a:rPr>
                      <m:t>=</m:t>
                    </m:r>
                    <m:sSub>
                      <m:sSubPr>
                        <m:ctrlPr>
                          <a:rPr lang="tr-TR" sz="4000" i="1">
                            <a:latin typeface="Cambria Math" panose="02040503050406030204" pitchFamily="18" charset="0"/>
                          </a:rPr>
                        </m:ctrlPr>
                      </m:sSubPr>
                      <m:e>
                        <m:r>
                          <a:rPr lang="tr-TR" sz="4000" b="0" i="1">
                            <a:latin typeface="Cambria Math" panose="02040503050406030204" pitchFamily="18" charset="0"/>
                          </a:rPr>
                          <m:t>𝑉</m:t>
                        </m:r>
                      </m:e>
                      <m:sub>
                        <m:r>
                          <a:rPr lang="tr-TR" sz="4000" b="0" i="1">
                            <a:latin typeface="Cambria Math" panose="02040503050406030204" pitchFamily="18" charset="0"/>
                          </a:rPr>
                          <m:t>𝑖</m:t>
                        </m:r>
                      </m:sub>
                    </m:sSub>
                    <m:r>
                      <a:rPr lang="tr-TR" sz="4000" b="0" i="1">
                        <a:latin typeface="Cambria Math" panose="02040503050406030204" pitchFamily="18" charset="0"/>
                      </a:rPr>
                      <m:t>=</m:t>
                    </m:r>
                    <m:sSub>
                      <m:sSubPr>
                        <m:ctrlPr>
                          <a:rPr lang="tr-TR" sz="4000" i="1">
                            <a:latin typeface="Cambria Math" panose="02040503050406030204" pitchFamily="18" charset="0"/>
                          </a:rPr>
                        </m:ctrlPr>
                      </m:sSubPr>
                      <m:e>
                        <m:r>
                          <a:rPr lang="tr-TR" sz="4000" b="0" i="1">
                            <a:latin typeface="Cambria Math" panose="02040503050406030204" pitchFamily="18" charset="0"/>
                          </a:rPr>
                          <m:t>𝑉</m:t>
                        </m:r>
                      </m:e>
                      <m:sub>
                        <m:r>
                          <a:rPr lang="tr-TR" sz="4000" b="0">
                            <a:latin typeface="Cambria Math" panose="02040503050406030204" pitchFamily="18" charset="0"/>
                          </a:rPr>
                          <m:t>ꝏ</m:t>
                        </m:r>
                      </m:sub>
                    </m:sSub>
                  </m:oMath>
                </a14:m>
                <a:r>
                  <a:rPr lang="tr-TR" sz="4000" dirty="0">
                    <a:latin typeface="Times New Roman" panose="02020603050405020304" pitchFamily="18" charset="0"/>
                    <a:cs typeface="Times New Roman" panose="02020603050405020304" pitchFamily="18" charset="0"/>
                  </a:rPr>
                  <a:t> olarak seçilmelidir. Bu durumda limitte:</a:t>
                </a:r>
              </a:p>
              <a:p>
                <a:endParaRPr lang="tr-TR" sz="4000" dirty="0">
                  <a:latin typeface="Times New Roman" panose="02020603050405020304" pitchFamily="18" charset="0"/>
                  <a:cs typeface="Times New Roman" panose="02020603050405020304" pitchFamily="18" charset="0"/>
                </a:endParaRPr>
              </a:p>
              <a:p>
                <a:endParaRPr lang="tr-TR" sz="4000" dirty="0"/>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b="0" i="1">
                              <a:latin typeface="Cambria Math" panose="02040503050406030204" pitchFamily="18" charset="0"/>
                              <a:ea typeface="Cambria Math" panose="02040503050406030204" pitchFamily="18" charset="0"/>
                            </a:rPr>
                            <m:t>𝑉</m:t>
                          </m:r>
                        </m:e>
                        <m:sub>
                          <m:r>
                            <a:rPr lang="tr-TR" sz="4000" b="0">
                              <a:latin typeface="Cambria Math" panose="02040503050406030204" pitchFamily="18" charset="0"/>
                              <a:ea typeface="Cambria Math" panose="02040503050406030204" pitchFamily="18" charset="0"/>
                            </a:rPr>
                            <m:t>ꝏ</m:t>
                          </m:r>
                        </m:sub>
                      </m:sSub>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e>
                      </m:d>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𝑘</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smtClean="0">
                              <a:latin typeface="Cambria Math" panose="02040503050406030204" pitchFamily="18" charset="0"/>
                              <a:ea typeface="Cambria Math" panose="02040503050406030204" pitchFamily="18" charset="0"/>
                            </a:rPr>
                            <m:t>ꝏ</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a:latin typeface="Cambria Math" panose="02040503050406030204" pitchFamily="18" charset="0"/>
                              <a:ea typeface="Cambria Math" panose="02040503050406030204" pitchFamily="18" charset="0"/>
                            </a:rPr>
                            <m:t>ꝏ</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num>
                        <m:den>
                          <m:r>
                            <a:rPr lang="tr-TR" sz="4000" i="1">
                              <a:latin typeface="Cambria Math" panose="02040503050406030204" pitchFamily="18" charset="0"/>
                              <a:ea typeface="Cambria Math" panose="02040503050406030204" pitchFamily="18" charset="0"/>
                            </a:rPr>
                            <m:t>1−</m:t>
                          </m:r>
                          <m:r>
                            <a:rPr lang="tr-TR" sz="4000" i="1">
                              <a:latin typeface="Cambria Math" panose="02040503050406030204" pitchFamily="18" charset="0"/>
                              <a:ea typeface="Cambria Math" panose="02040503050406030204" pitchFamily="18" charset="0"/>
                            </a:rPr>
                            <m:t>𝑘</m:t>
                          </m:r>
                        </m:den>
                      </m:f>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kern="100" dirty="0">
                  <a:effectLst/>
                  <a:latin typeface="Times New Roman" panose="02020603050405020304" pitchFamily="18" charset="0"/>
                  <a:ea typeface="Aptos"/>
                  <a:cs typeface="Times New Roman" panose="02020603050405020304" pitchFamily="18" charset="0"/>
                </a:endParaRPr>
              </a:p>
              <a:p>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b="0" i="1">
                            <a:latin typeface="Cambria Math" panose="02040503050406030204" pitchFamily="18" charset="0"/>
                            <a:ea typeface="Cambria Math" panose="02040503050406030204" pitchFamily="18" charset="0"/>
                          </a:rPr>
                          <m:t>𝑉</m:t>
                        </m:r>
                      </m:e>
                      <m:sub>
                        <m:r>
                          <a:rPr lang="tr-TR" sz="4000" b="0">
                            <a:latin typeface="Cambria Math" panose="02040503050406030204" pitchFamily="18" charset="0"/>
                            <a:ea typeface="Cambria Math" panose="02040503050406030204" pitchFamily="18" charset="0"/>
                          </a:rPr>
                          <m:t>ꝏ</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değerini minimize etmek için </a:t>
                </a:r>
                <a14:m>
                  <m:oMath xmlns:m="http://schemas.openxmlformats.org/officeDocument/2006/math">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 </m:t>
                    </m:r>
                  </m:oMath>
                </a14:m>
                <a:r>
                  <a:rPr lang="tr-TR" sz="4000" dirty="0" err="1">
                    <a:latin typeface="Times New Roman" panose="02020603050405020304" pitchFamily="18" charset="0"/>
                    <a:ea typeface="Cambria Math" panose="02040503050406030204" pitchFamily="18" charset="0"/>
                    <a:cs typeface="Times New Roman" panose="02020603050405020304" pitchFamily="18" charset="0"/>
                  </a:rPr>
                  <a:t>Cauchy-Schwarz</a:t>
                </a:r>
                <a:r>
                  <a:rPr lang="tr-TR" sz="4000" dirty="0">
                    <a:latin typeface="Times New Roman" panose="02020603050405020304" pitchFamily="18" charset="0"/>
                    <a:ea typeface="Cambria Math" panose="02040503050406030204" pitchFamily="18" charset="0"/>
                    <a:cs typeface="Times New Roman" panose="02020603050405020304" pitchFamily="18" charset="0"/>
                  </a:rPr>
                  <a:t> paylaştırma katsayısı ve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Young</a:t>
                </a:r>
                <a:r>
                  <a:rPr lang="tr-TR" sz="4000" dirty="0">
                    <a:latin typeface="Times New Roman" panose="02020603050405020304" pitchFamily="18" charset="0"/>
                    <a:ea typeface="Cambria Math" panose="02040503050406030204" pitchFamily="18" charset="0"/>
                    <a:cs typeface="Times New Roman" panose="02020603050405020304" pitchFamily="18" charset="0"/>
                  </a:rPr>
                  <a:t> eşitsizliği katsayısı, bozucu payını en aza indirecek şekilde seçilmelidir. Bunun sebebi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b="0" i="1" smtClean="0">
                            <a:latin typeface="Cambria Math" panose="02040503050406030204" pitchFamily="18" charset="0"/>
                          </a:rPr>
                          <m:t>𝑤</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0" dirty="0">
                    <a:latin typeface="Times New Roman" panose="02020603050405020304" pitchFamily="18" charset="0"/>
                    <a:ea typeface="Cambria Math" panose="02040503050406030204" pitchFamily="18" charset="0"/>
                    <a:cs typeface="Times New Roman" panose="02020603050405020304" pitchFamily="18" charset="0"/>
                  </a:rPr>
                  <a:t>’ya bağlı olmasıdır.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de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r>
                      <a:rPr lang="tr-TR" sz="4000" i="1">
                        <a:latin typeface="Cambria Math" panose="02040503050406030204" pitchFamily="18" charset="0"/>
                        <a:ea typeface="Cambria Math" panose="02040503050406030204" pitchFamily="18" charset="0"/>
                      </a:rPr>
                      <m:t>𝜎</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’ya bağlıdır</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 a </a:t>
                </a:r>
                <a:r>
                  <a:rPr lang="tr-TR" sz="4000" dirty="0">
                    <a:latin typeface="Times New Roman" panose="02020603050405020304" pitchFamily="18" charset="0"/>
                    <a:ea typeface="Cambria Math" panose="02040503050406030204" pitchFamily="18" charset="0"/>
                    <a:cs typeface="Times New Roman" panose="02020603050405020304" pitchFamily="18" charset="0"/>
                  </a:rPr>
                  <a:t>büyüdükçe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𝑤</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küçülür.</a:t>
                </a: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2626011"/>
                <a:ext cx="20719914" cy="7122719"/>
              </a:xfrm>
              <a:prstGeom prst="rect">
                <a:avLst/>
              </a:prstGeom>
              <a:blipFill>
                <a:blip r:embed="rId5"/>
                <a:stretch>
                  <a:fillRect l="-1030" t="-1541"/>
                </a:stretch>
              </a:blipFill>
            </p:spPr>
            <p:txBody>
              <a:bodyPr/>
              <a:lstStyle/>
              <a:p>
                <a:r>
                  <a:rPr lang="tr-TR">
                    <a:noFill/>
                  </a:rPr>
                  <a:t> </a:t>
                </a:r>
              </a:p>
            </p:txBody>
          </p:sp>
        </mc:Fallback>
      </mc:AlternateContent>
    </p:spTree>
    <p:extLst>
      <p:ext uri="{BB962C8B-B14F-4D97-AF65-F5344CB8AC3E}">
        <p14:creationId xmlns:p14="http://schemas.microsoft.com/office/powerpoint/2010/main" val="43262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29" name="Google Shape;129;p4"/>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dirty="0"/>
          </a:p>
        </p:txBody>
      </p:sp>
      <p:sp>
        <p:nvSpPr>
          <p:cNvPr id="130" name="Google Shape;130;p4"/>
          <p:cNvSpPr txBox="1"/>
          <p:nvPr/>
        </p:nvSpPr>
        <p:spPr>
          <a:xfrm>
            <a:off x="0" y="1829843"/>
            <a:ext cx="21183600" cy="255454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2.1 Pasifikasyon Lemması</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1028700" marR="0" lvl="1" indent="-571500" algn="l" rtl="0">
              <a:spcBef>
                <a:spcPts val="0"/>
              </a:spcBef>
              <a:spcAft>
                <a:spcPts val="0"/>
              </a:spcAft>
              <a:buClr>
                <a:schemeClr val="dk1"/>
              </a:buClr>
              <a:buSzPts val="4000"/>
              <a:buFont typeface="Arial"/>
              <a:buChar char="•"/>
            </a:pPr>
            <a:r>
              <a:rPr lang="tr-TR" sz="4000" b="0" i="0" u="none" strike="noStrike" cap="none" dirty="0">
                <a:solidFill>
                  <a:schemeClr val="dk1"/>
                </a:solidFill>
                <a:latin typeface="Times New Roman"/>
                <a:ea typeface="Times New Roman"/>
                <a:cs typeface="Times New Roman"/>
                <a:sym typeface="Times New Roman"/>
              </a:rPr>
              <a:t>Lorem ipsum.</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XX</a:t>
            </a:r>
            <a:r>
              <a:rPr lang="en-US" sz="3200" dirty="0">
                <a:solidFill>
                  <a:schemeClr val="lt1"/>
                </a:solidFill>
                <a:latin typeface="Times New Roman"/>
                <a:ea typeface="Times New Roman"/>
                <a:cs typeface="Times New Roman"/>
                <a:sym typeface="Times New Roman"/>
              </a:rPr>
              <a:t>/</a:t>
            </a:r>
            <a:r>
              <a:rPr lang="tr-TR" sz="3200" dirty="0">
                <a:solidFill>
                  <a:schemeClr val="lt1"/>
                </a:solidFill>
                <a:latin typeface="Times New Roman"/>
                <a:ea typeface="Times New Roman"/>
                <a:cs typeface="Times New Roman"/>
                <a:sym typeface="Times New Roman"/>
              </a:rPr>
              <a:t>06</a:t>
            </a:r>
            <a:r>
              <a:rPr lang="en-US" sz="3200" dirty="0">
                <a:solidFill>
                  <a:schemeClr val="lt1"/>
                </a:solidFill>
                <a:latin typeface="Times New Roman"/>
                <a:ea typeface="Times New Roman"/>
                <a:cs typeface="Times New Roman"/>
                <a:sym typeface="Times New Roman"/>
              </a:rPr>
              <a:t>/202</a:t>
            </a:r>
            <a:r>
              <a:rPr lang="tr-TR" sz="3200" dirty="0">
                <a:solidFill>
                  <a:schemeClr val="lt1"/>
                </a:solidFill>
                <a:latin typeface="Times New Roman"/>
                <a:ea typeface="Times New Roman"/>
                <a:cs typeface="Times New Roman"/>
                <a:sym typeface="Times New Roman"/>
              </a:rPr>
              <a:t>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Tree>
    <p:extLst>
      <p:ext uri="{BB962C8B-B14F-4D97-AF65-F5344CB8AC3E}">
        <p14:creationId xmlns:p14="http://schemas.microsoft.com/office/powerpoint/2010/main" val="3940427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3326402"/>
                <a:ext cx="20719914" cy="8165505"/>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Limite giden Lyapunov üst limitini minimize etmek için aşağıdaki şekilde hesaplamalar yapılmalıdır. </a:t>
                </a:r>
              </a:p>
              <a:p>
                <a:endParaRPr lang="tr-TR" sz="4000" dirty="0"/>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𝜎</m:t>
                      </m:r>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𝐶</m:t>
                              </m:r>
                            </m:sub>
                          </m:sSub>
                        </m:num>
                        <m:den>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den>
                      </m:f>
                      <m:rad>
                        <m:radPr>
                          <m:degHide m:val="on"/>
                          <m:ctrlPr>
                            <a:rPr lang="tr-TR" sz="4000" i="1">
                              <a:latin typeface="Cambria Math" panose="02040503050406030204" pitchFamily="18" charset="0"/>
                            </a:rPr>
                          </m:ctrlPr>
                        </m:radPr>
                        <m:deg/>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𝜆</m:t>
                                  </m:r>
                                </m:e>
                                <m:sub>
                                  <m:r>
                                    <a:rPr lang="tr-TR" sz="4000" i="1">
                                      <a:latin typeface="Cambria Math" panose="02040503050406030204" pitchFamily="18" charset="0"/>
                                    </a:rPr>
                                    <m:t>𝑝</m:t>
                                  </m:r>
                                </m:sub>
                              </m:sSub>
                            </m:e>
                            <m:sup>
                              <m:r>
                                <a:rPr lang="tr-TR" sz="4000" i="1">
                                  <a:latin typeface="Cambria Math" panose="02040503050406030204" pitchFamily="18" charset="0"/>
                                </a:rPr>
                                <m:t>−1</m:t>
                              </m:r>
                            </m:sup>
                          </m:sSup>
                        </m:e>
                      </m:rad>
                    </m:oMath>
                  </m:oMathPara>
                </a14:m>
                <a:endParaRPr lang="tr-TR" sz="4000" dirty="0"/>
              </a:p>
              <a:p>
                <a:endParaRPr lang="tr-TR" sz="4000" dirty="0"/>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𝑣</m:t>
                      </m:r>
                      <m:r>
                        <a:rPr lang="tr-TR" sz="4000" i="1">
                          <a:latin typeface="Cambria Math" panose="02040503050406030204" pitchFamily="18" charset="0"/>
                        </a:rPr>
                        <m:t>=</m:t>
                      </m:r>
                      <m:f>
                        <m:fPr>
                          <m:ctrlPr>
                            <a:rPr lang="tr-TR" sz="4000" i="1">
                              <a:latin typeface="Cambria Math" panose="02040503050406030204" pitchFamily="18" charset="0"/>
                            </a:rPr>
                          </m:ctrlPr>
                        </m:fPr>
                        <m:num>
                          <m:r>
                            <a:rPr lang="tr-TR" sz="4000" i="1">
                              <a:latin typeface="Cambria Math" panose="02040503050406030204" pitchFamily="18" charset="0"/>
                            </a:rPr>
                            <m:t>𝜀</m:t>
                          </m:r>
                        </m:num>
                        <m:den>
                          <m:r>
                            <a:rPr lang="tr-TR" sz="4000" i="1">
                              <a:latin typeface="Cambria Math" panose="02040503050406030204" pitchFamily="18" charset="0"/>
                            </a:rPr>
                            <m:t>2</m:t>
                          </m:r>
                        </m:den>
                      </m:f>
                      <m:r>
                        <a:rPr lang="tr-TR" sz="4000" i="1">
                          <a:latin typeface="Cambria Math" panose="02040503050406030204" pitchFamily="18" charset="0"/>
                        </a:rPr>
                        <m:t>−</m:t>
                      </m:r>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r>
                        <a:rPr lang="tr-TR" sz="4000" i="1">
                          <a:latin typeface="Cambria Math" panose="02040503050406030204" pitchFamily="18" charset="0"/>
                        </a:rPr>
                        <m:t>−2</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𝐶</m:t>
                              </m:r>
                            </m:sub>
                          </m:sSub>
                        </m:num>
                        <m:den>
                          <m:rad>
                            <m:radPr>
                              <m:degHide m:val="on"/>
                              <m:ctrlPr>
                                <a:rPr lang="tr-TR" sz="4000" i="1">
                                  <a:latin typeface="Cambria Math" panose="02040503050406030204" pitchFamily="18" charset="0"/>
                                </a:rPr>
                              </m:ctrlPr>
                            </m:radPr>
                            <m:deg/>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sSub>
                                <m:sSubPr>
                                  <m:ctrlPr>
                                    <a:rPr lang="tr-TR" sz="4000" i="1">
                                      <a:latin typeface="Cambria Math" panose="02040503050406030204" pitchFamily="18" charset="0"/>
                                    </a:rPr>
                                  </m:ctrlPr>
                                </m:sSubPr>
                                <m:e>
                                  <m:r>
                                    <a:rPr lang="tr-TR" sz="4000" i="1">
                                      <a:latin typeface="Cambria Math" panose="02040503050406030204" pitchFamily="18" charset="0"/>
                                    </a:rPr>
                                    <m:t>𝜆</m:t>
                                  </m:r>
                                </m:e>
                                <m:sub>
                                  <m:r>
                                    <a:rPr lang="tr-TR" sz="4000" i="1">
                                      <a:latin typeface="Cambria Math" panose="02040503050406030204" pitchFamily="18" charset="0"/>
                                    </a:rPr>
                                    <m:t>𝑝</m:t>
                                  </m:r>
                                </m:sub>
                              </m:sSub>
                            </m:e>
                          </m:rad>
                        </m:den>
                      </m:f>
                    </m:oMath>
                  </m:oMathPara>
                </a14:m>
                <a:endParaRPr lang="tr-TR" sz="4000" dirty="0"/>
              </a:p>
              <a:p>
                <a:r>
                  <a:rPr lang="tr-TR" sz="4000" dirty="0"/>
                  <a:t> </a:t>
                </a:r>
              </a:p>
              <a:p>
                <a:pPr>
                  <a:lnSpc>
                    <a:spcPct val="115000"/>
                  </a:lnSpc>
                  <a:spcAft>
                    <a:spcPts val="800"/>
                  </a:spcAft>
                </a:pPr>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3326402"/>
                <a:ext cx="20719914" cy="8165505"/>
              </a:xfrm>
              <a:prstGeom prst="rect">
                <a:avLst/>
              </a:prstGeom>
              <a:blipFill>
                <a:blip r:embed="rId5"/>
                <a:stretch>
                  <a:fillRect l="-1030" t="-1344"/>
                </a:stretch>
              </a:blipFill>
            </p:spPr>
            <p:txBody>
              <a:bodyPr/>
              <a:lstStyle/>
              <a:p>
                <a:r>
                  <a:rPr lang="tr-TR">
                    <a:noFill/>
                  </a:rPr>
                  <a:t> </a:t>
                </a:r>
              </a:p>
            </p:txBody>
          </p:sp>
        </mc:Fallback>
      </mc:AlternateContent>
    </p:spTree>
    <p:extLst>
      <p:ext uri="{BB962C8B-B14F-4D97-AF65-F5344CB8AC3E}">
        <p14:creationId xmlns:p14="http://schemas.microsoft.com/office/powerpoint/2010/main" val="1773552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2619820"/>
                <a:ext cx="20719914" cy="8118889"/>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Bu durumda limit formülü şu şekilde </a:t>
                </a:r>
                <a:r>
                  <a:rPr lang="tr-TR" sz="4000" dirty="0" err="1">
                    <a:latin typeface="Times New Roman" panose="02020603050405020304" pitchFamily="18" charset="0"/>
                    <a:cs typeface="Times New Roman" panose="02020603050405020304" pitchFamily="18" charset="0"/>
                  </a:rPr>
                  <a:t>modifiye</a:t>
                </a:r>
                <a:r>
                  <a:rPr lang="tr-TR" sz="4000" dirty="0">
                    <a:latin typeface="Times New Roman" panose="02020603050405020304" pitchFamily="18" charset="0"/>
                    <a:cs typeface="Times New Roman" panose="02020603050405020304" pitchFamily="18" charset="0"/>
                  </a:rPr>
                  <a:t> olacaktır: </a:t>
                </a:r>
              </a:p>
              <a:p>
                <a:endParaRPr lang="tr-TR" sz="4000" dirty="0"/>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r>
                            <a:rPr lang="tr-TR" sz="4000" i="1">
                              <a:latin typeface="Cambria Math" panose="02040503050406030204" pitchFamily="18" charset="0"/>
                            </a:rPr>
                            <m:t>𝜀</m:t>
                          </m:r>
                        </m:num>
                        <m:den>
                          <m:r>
                            <a:rPr lang="tr-TR" sz="4000" i="1">
                              <a:latin typeface="Cambria Math" panose="02040503050406030204" pitchFamily="18" charset="0"/>
                            </a:rPr>
                            <m:t>1−</m:t>
                          </m:r>
                          <m:r>
                            <a:rPr lang="tr-TR" sz="4000" i="1">
                              <a:latin typeface="Cambria Math" panose="02040503050406030204" pitchFamily="18" charset="0"/>
                            </a:rPr>
                            <m:t>𝑘</m:t>
                          </m:r>
                        </m:den>
                      </m:f>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𝑃</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num>
                        <m:den>
                          <m:sSup>
                            <m:sSupPr>
                              <m:ctrlPr>
                                <a:rPr lang="tr-TR" sz="4000" i="1">
                                  <a:latin typeface="Cambria Math" panose="02040503050406030204" pitchFamily="18" charset="0"/>
                                </a:rPr>
                              </m:ctrlPr>
                            </m:sSupPr>
                            <m:e>
                              <m:r>
                                <a:rPr lang="tr-TR" sz="4000" i="1">
                                  <a:latin typeface="Cambria Math" panose="02040503050406030204" pitchFamily="18" charset="0"/>
                                </a:rPr>
                                <m:t>𝑣</m:t>
                              </m:r>
                            </m:e>
                            <m:sup>
                              <m:r>
                                <a:rPr lang="tr-TR" sz="4000" i="1">
                                  <a:latin typeface="Cambria Math" panose="02040503050406030204" pitchFamily="18" charset="0"/>
                                </a:rPr>
                                <m:t>2</m:t>
                              </m:r>
                            </m:sup>
                          </m:sSup>
                        </m:den>
                      </m:f>
                    </m:oMath>
                  </m:oMathPara>
                </a14:m>
                <a:endParaRPr lang="tr-TR" sz="4000" dirty="0"/>
              </a:p>
              <a:p>
                <a:endParaRPr lang="tr-TR" sz="4000" dirty="0"/>
              </a:p>
              <a:p>
                <a:r>
                  <a:rPr lang="tr-TR" sz="4000" dirty="0">
                    <a:latin typeface="Times New Roman" panose="02020603050405020304" pitchFamily="18" charset="0"/>
                    <a:cs typeface="Times New Roman" panose="02020603050405020304" pitchFamily="18" charset="0"/>
                  </a:rPr>
                  <a:t>Bu formüle nihai üst sınır formülü denilebilir. İlk kesir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ve tasarım parametrelerinden doğan, kontrol edilebilir kısımdır. </a:t>
                </a:r>
                <a14:m>
                  <m:oMath xmlns:m="http://schemas.openxmlformats.org/officeDocument/2006/math">
                    <m:r>
                      <a:rPr lang="tr-TR" sz="4000" i="1">
                        <a:latin typeface="Cambria Math" panose="02040503050406030204" pitchFamily="18" charset="0"/>
                      </a:rPr>
                      <m:t>𝜀</m:t>
                    </m:r>
                  </m:oMath>
                </a14:m>
                <a:r>
                  <a:rPr lang="tr-TR" sz="4000" dirty="0">
                    <a:latin typeface="Times New Roman" panose="02020603050405020304" pitchFamily="18" charset="0"/>
                    <a:cs typeface="Times New Roman" panose="02020603050405020304" pitchFamily="18" charset="0"/>
                  </a:rPr>
                  <a:t> tamamen tercihe bağlı olup,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oMath>
                </a14:m>
                <a:r>
                  <a:rPr lang="tr-TR" sz="4000" dirty="0">
                    <a:latin typeface="Times New Roman" panose="02020603050405020304" pitchFamily="18" charset="0"/>
                    <a:cs typeface="Times New Roman" panose="02020603050405020304" pitchFamily="18" charset="0"/>
                  </a:rPr>
                  <a:t> ise </a:t>
                </a:r>
                <a14:m>
                  <m:oMath xmlns:m="http://schemas.openxmlformats.org/officeDocument/2006/math">
                    <m:r>
                      <a:rPr lang="tr-TR" sz="4000" i="1">
                        <a:latin typeface="Cambria Math" panose="02040503050406030204" pitchFamily="18" charset="0"/>
                      </a:rPr>
                      <m:t>𝛾</m:t>
                    </m:r>
                  </m:oMath>
                </a14:m>
                <a:r>
                  <a:rPr lang="tr-TR" sz="4000" dirty="0">
                    <a:latin typeface="Times New Roman" panose="02020603050405020304" pitchFamily="18" charset="0"/>
                    <a:cs typeface="Times New Roman" panose="02020603050405020304" pitchFamily="18" charset="0"/>
                  </a:rPr>
                  <a:t> parametresi ile değiştirebilmektedir. </a:t>
                </a:r>
                <a14:m>
                  <m:oMath xmlns:m="http://schemas.openxmlformats.org/officeDocument/2006/math">
                    <m:r>
                      <a:rPr lang="tr-TR" sz="4000" i="1">
                        <a:latin typeface="Cambria Math" panose="02040503050406030204" pitchFamily="18" charset="0"/>
                      </a:rPr>
                      <m:t>𝛾</m:t>
                    </m:r>
                  </m:oMath>
                </a14:m>
                <a:r>
                  <a:rPr lang="tr-TR" sz="4000" dirty="0">
                    <a:latin typeface="Times New Roman" panose="02020603050405020304" pitchFamily="18" charset="0"/>
                    <a:cs typeface="Times New Roman" panose="02020603050405020304" pitchFamily="18" charset="0"/>
                  </a:rPr>
                  <a:t> (adaptasyon kazancı) büyütülürse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oMath>
                </a14:m>
                <a:r>
                  <a:rPr lang="tr-TR" sz="4000" dirty="0">
                    <a:latin typeface="Times New Roman" panose="02020603050405020304" pitchFamily="18" charset="0"/>
                    <a:cs typeface="Times New Roman" panose="02020603050405020304" pitchFamily="18" charset="0"/>
                  </a:rPr>
                  <a:t> küçülür.</a:t>
                </a:r>
              </a:p>
              <a:p>
                <a:endParaRPr lang="tr-TR" sz="4000" dirty="0">
                  <a:latin typeface="Times New Roman" panose="02020603050405020304" pitchFamily="18" charset="0"/>
                  <a:cs typeface="Times New Roman" panose="02020603050405020304" pitchFamily="18" charset="0"/>
                </a:endParaRPr>
              </a:p>
              <a:p>
                <a:r>
                  <a:rPr lang="tr-TR" sz="4000" dirty="0">
                    <a:latin typeface="Times New Roman" panose="02020603050405020304" pitchFamily="18" charset="0"/>
                    <a:cs typeface="Times New Roman" panose="02020603050405020304" pitchFamily="18" charset="0"/>
                  </a:rPr>
                  <a:t>İkinci kesir ise bozucu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oMath>
                </a14:m>
                <a:r>
                  <a:rPr lang="tr-TR" sz="4000" dirty="0">
                    <a:latin typeface="Times New Roman" panose="02020603050405020304" pitchFamily="18" charset="0"/>
                    <a:cs typeface="Times New Roman" panose="02020603050405020304" pitchFamily="18" charset="0"/>
                  </a:rPr>
                  <a:t> ile ilgili kaçınılmaz paydır. </a:t>
                </a:r>
                <a:r>
                  <a:rPr lang="tr-TR" sz="4000" i="1" dirty="0">
                    <a:latin typeface="Times New Roman" panose="02020603050405020304" pitchFamily="18" charset="0"/>
                    <a:cs typeface="Times New Roman" panose="02020603050405020304" pitchFamily="18" charset="0"/>
                  </a:rPr>
                  <a:t>v</a:t>
                </a:r>
                <a:r>
                  <a:rPr lang="tr-TR" sz="4000" dirty="0">
                    <a:latin typeface="Times New Roman" panose="02020603050405020304" pitchFamily="18" charset="0"/>
                    <a:cs typeface="Times New Roman" panose="02020603050405020304" pitchFamily="18" charset="0"/>
                  </a:rPr>
                  <a:t> büyüdükçe azalır ancak </a:t>
                </a:r>
                <a:r>
                  <a:rPr lang="tr-TR" sz="4000" i="1" dirty="0">
                    <a:latin typeface="Times New Roman" panose="02020603050405020304" pitchFamily="18" charset="0"/>
                    <a:cs typeface="Times New Roman" panose="02020603050405020304" pitchFamily="18" charset="0"/>
                  </a:rPr>
                  <a:t>v</a:t>
                </a:r>
                <a:r>
                  <a:rPr lang="tr-TR" sz="4000" dirty="0">
                    <a:latin typeface="Times New Roman" panose="02020603050405020304" pitchFamily="18" charset="0"/>
                    <a:cs typeface="Times New Roman" panose="02020603050405020304" pitchFamily="18" charset="0"/>
                  </a:rPr>
                  <a:t> pozitif olduğundan sınırlı bir etki yaratır. </a:t>
                </a:r>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2619820"/>
                <a:ext cx="20719914" cy="8118889"/>
              </a:xfrm>
              <a:prstGeom prst="rect">
                <a:avLst/>
              </a:prstGeom>
              <a:blipFill>
                <a:blip r:embed="rId5"/>
                <a:stretch>
                  <a:fillRect l="-1030" t="-1351"/>
                </a:stretch>
              </a:blipFill>
            </p:spPr>
            <p:txBody>
              <a:bodyPr/>
              <a:lstStyle/>
              <a:p>
                <a:r>
                  <a:rPr lang="tr-TR">
                    <a:noFill/>
                  </a:rPr>
                  <a:t> </a:t>
                </a:r>
              </a:p>
            </p:txBody>
          </p:sp>
        </mc:Fallback>
      </mc:AlternateContent>
    </p:spTree>
    <p:extLst>
      <p:ext uri="{BB962C8B-B14F-4D97-AF65-F5344CB8AC3E}">
        <p14:creationId xmlns:p14="http://schemas.microsoft.com/office/powerpoint/2010/main" val="3578160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7</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829914"/>
                <a:ext cx="20719914" cy="9776523"/>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Remark 7’de seçilen </a:t>
                </a:r>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𝜎</m:t>
                    </m:r>
                  </m:oMath>
                </a14:m>
                <a:r>
                  <a:rPr lang="tr-TR" sz="4000" dirty="0">
                    <a:latin typeface="Times New Roman" panose="02020603050405020304" pitchFamily="18" charset="0"/>
                    <a:cs typeface="Times New Roman" panose="02020603050405020304" pitchFamily="18" charset="0"/>
                  </a:rPr>
                  <a:t> ve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 değerlerinin doğruluğunun ispatı yapılmaktadır. Bunun için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cs typeface="Times New Roman" panose="02020603050405020304" pitchFamily="18" charset="0"/>
                  </a:rPr>
                  <a:t> ve</a:t>
                </a:r>
                <a:r>
                  <a:rPr lang="en-US" sz="4000" kern="100" dirty="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 değerlerinin pozitif tanımlı olması gerekmektedir.  </a:t>
                </a:r>
              </a:p>
              <a:p>
                <a:endParaRPr lang="tr-TR" sz="4000" dirty="0">
                  <a:latin typeface="Times New Roman" panose="02020603050405020304" pitchFamily="18" charset="0"/>
                  <a:cs typeface="Times New Roman" panose="02020603050405020304" pitchFamily="18" charset="0"/>
                </a:endParaRPr>
              </a:p>
              <a:p>
                <a:r>
                  <a:rPr lang="tr-TR" sz="4000" dirty="0" err="1">
                    <a:latin typeface="Times New Roman" panose="02020603050405020304" pitchFamily="18" charset="0"/>
                    <a:cs typeface="Times New Roman" panose="02020603050405020304" pitchFamily="18" charset="0"/>
                  </a:rPr>
                  <a:t>Lemma</a:t>
                </a:r>
                <a:r>
                  <a:rPr lang="tr-TR" sz="4000" dirty="0">
                    <a:latin typeface="Times New Roman" panose="02020603050405020304" pitchFamily="18" charset="0"/>
                    <a:cs typeface="Times New Roman" panose="02020603050405020304" pitchFamily="18" charset="0"/>
                  </a:rPr>
                  <a:t> 2’de de bahsedildiği üzere,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r>
                      <a:rPr lang="en-US" sz="400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𝜀</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Aptos"/>
                    <a:ea typeface="Aptos"/>
                    <a:cs typeface="Arial" panose="020B0604020202020204" pitchFamily="34" charset="0"/>
                  </a:rPr>
                  <a:t> denklemi bilinmektedir. Bu eşitlikte, bulunan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𝜎</m:t>
                    </m:r>
                  </m:oMath>
                </a14:m>
                <a:r>
                  <a:rPr lang="tr-TR" sz="4000" dirty="0">
                    <a:latin typeface="Times New Roman" panose="02020603050405020304" pitchFamily="18" charset="0"/>
                    <a:cs typeface="Times New Roman" panose="02020603050405020304" pitchFamily="18" charset="0"/>
                  </a:rPr>
                  <a:t> ve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 değerleri yerine konulduğunda, elde edilen eşitlik aşağıdaki gibidir. </a:t>
                </a:r>
              </a:p>
              <a:p>
                <a:endParaRPr lang="tr-TR" sz="4000" kern="100" dirty="0">
                  <a:effectLst/>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r>
                        <a:rPr lang="en-US" sz="4000" i="1" kern="100" smtClean="0">
                          <a:latin typeface="Cambria Math" panose="02040503050406030204" pitchFamily="18" charset="0"/>
                          <a:ea typeface="Calibri" panose="020F0502020204030204" pitchFamily="34" charset="0"/>
                          <a:cs typeface="Arial" panose="020B0604020202020204" pitchFamily="34" charset="0"/>
                        </a:rPr>
                        <m:t>=</m:t>
                      </m:r>
                      <m:f>
                        <m:fPr>
                          <m:ctrlPr>
                            <a:rPr lang="en-US" sz="4000" i="1" kern="100" smtClean="0">
                              <a:latin typeface="Cambria Math" panose="02040503050406030204" pitchFamily="18" charset="0"/>
                              <a:ea typeface="Calibri" panose="020F0502020204030204" pitchFamily="34" charset="0"/>
                              <a:cs typeface="Arial" panose="020B0604020202020204" pitchFamily="34" charset="0"/>
                            </a:rPr>
                          </m:ctrlPr>
                        </m:fPr>
                        <m:num>
                          <m:r>
                            <a:rPr lang="en-US" sz="4000"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0" b="0" i="1" kern="100" smtClean="0">
                              <a:latin typeface="Cambria Math" panose="02040503050406030204" pitchFamily="18" charset="0"/>
                              <a:ea typeface="Calibri" panose="020F0502020204030204" pitchFamily="34" charset="0"/>
                              <a:cs typeface="Arial" panose="020B0604020202020204" pitchFamily="34" charset="0"/>
                            </a:rPr>
                            <m:t>2</m:t>
                          </m:r>
                        </m:den>
                      </m:f>
                      <m:r>
                        <a:rPr lang="tr-TR" sz="4000" b="0" i="1" kern="100" smtClean="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oMath>
                  </m:oMathPara>
                </a14:m>
                <a:endParaRPr lang="tr-TR" sz="4000" kern="100" dirty="0">
                  <a:effectLst/>
                  <a:latin typeface="Aptos"/>
                  <a:ea typeface="Aptos"/>
                  <a:cs typeface="Arial" panose="020B0604020202020204" pitchFamily="34" charset="0"/>
                </a:endParaRPr>
              </a:p>
              <a:p>
                <a:endParaRPr lang="tr-TR" sz="4000" kern="100" dirty="0">
                  <a:effectLst/>
                  <a:latin typeface="Aptos"/>
                  <a:ea typeface="Aptos"/>
                  <a:cs typeface="Arial" panose="020B0604020202020204" pitchFamily="34"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İki terim de pozitif olduğu için,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kesin pozitif tanımlı olduğu doğrulanmıştır.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pozitif olması, Lyapunov türevinin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V’den küçük olması sebebiyle negatif yönlü olduğunu kesinleştirmektedir. Enerji azalması garantidir.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0’a yaklaşması kararlılık hızını çok düşüreceğinden tercih edilmez.</a:t>
                </a: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829914"/>
                <a:ext cx="20719914" cy="9776523"/>
              </a:xfrm>
              <a:prstGeom prst="rect">
                <a:avLst/>
              </a:prstGeom>
              <a:blipFill>
                <a:blip r:embed="rId5"/>
                <a:stretch>
                  <a:fillRect l="-1030" t="-1060"/>
                </a:stretch>
              </a:blipFill>
            </p:spPr>
            <p:txBody>
              <a:bodyPr/>
              <a:lstStyle/>
              <a:p>
                <a:r>
                  <a:rPr lang="tr-TR">
                    <a:noFill/>
                  </a:rPr>
                  <a:t> </a:t>
                </a:r>
              </a:p>
            </p:txBody>
          </p:sp>
        </mc:Fallback>
      </mc:AlternateContent>
    </p:spTree>
    <p:extLst>
      <p:ext uri="{BB962C8B-B14F-4D97-AF65-F5344CB8AC3E}">
        <p14:creationId xmlns:p14="http://schemas.microsoft.com/office/powerpoint/2010/main" val="4045247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7</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2619820"/>
                <a:ext cx="20719914" cy="8529258"/>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Aynı şekilde, </a:t>
                </a:r>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a:t>
                </a:r>
                <a:r>
                  <a:rPr lang="tr-TR" sz="4000" dirty="0" err="1">
                    <a:latin typeface="Times New Roman" panose="02020603050405020304" pitchFamily="18" charset="0"/>
                    <a:cs typeface="Times New Roman" panose="02020603050405020304" pitchFamily="18" charset="0"/>
                  </a:rPr>
                  <a:t>nin</a:t>
                </a:r>
                <a:r>
                  <a:rPr lang="tr-TR" sz="4000" dirty="0">
                    <a:latin typeface="Times New Roman" panose="02020603050405020304" pitchFamily="18" charset="0"/>
                    <a:cs typeface="Times New Roman" panose="02020603050405020304" pitchFamily="18" charset="0"/>
                  </a:rPr>
                  <a:t> de pozitif tanımlı olduğunu göstermek için bulunan eşitlikler yerine konulduğunda aşağıdaki denklem elde edilmektedir.</a:t>
                </a:r>
              </a:p>
              <a:p>
                <a:endParaRPr lang="tr-TR" sz="4000" kern="100" dirty="0">
                  <a:effectLst/>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smtClean="0">
                          <a:latin typeface="Cambria Math" panose="02040503050406030204" pitchFamily="18" charset="0"/>
                          <a:ea typeface="Calibri" panose="020F0502020204030204" pitchFamily="34" charset="0"/>
                          <a:cs typeface="Arial" panose="020B0604020202020204" pitchFamily="34" charset="0"/>
                        </a:rPr>
                        <m:t>=</m:t>
                      </m:r>
                      <m:f>
                        <m:fPr>
                          <m:ctrlPr>
                            <a:rPr lang="en-US" sz="4000" i="1" kern="100" smtClean="0">
                              <a:latin typeface="Cambria Math" panose="02040503050406030204" pitchFamily="18" charset="0"/>
                              <a:ea typeface="Calibri" panose="020F0502020204030204" pitchFamily="34" charset="0"/>
                              <a:cs typeface="Arial" panose="020B0604020202020204" pitchFamily="34" charset="0"/>
                            </a:rPr>
                          </m:ctrlPr>
                        </m:fPr>
                        <m:num>
                          <m:r>
                            <a:rPr lang="en-US" sz="4000"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0" b="0" i="1" kern="100" smtClean="0">
                              <a:latin typeface="Cambria Math" panose="02040503050406030204" pitchFamily="18" charset="0"/>
                              <a:ea typeface="Calibri" panose="020F0502020204030204" pitchFamily="34" charset="0"/>
                              <a:cs typeface="Arial" panose="020B0604020202020204" pitchFamily="34" charset="0"/>
                            </a:rPr>
                            <m:t>2</m:t>
                          </m:r>
                        </m:den>
                      </m:f>
                      <m:r>
                        <a:rPr lang="tr-TR" sz="4000" b="0" i="1" kern="100" smtClean="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kern="100" smtClean="0">
                          <a:latin typeface="Cambria Math" panose="02040503050406030204" pitchFamily="18" charset="0"/>
                          <a:ea typeface="Calibri" panose="020F0502020204030204" pitchFamily="34" charset="0"/>
                          <a:cs typeface="Arial" panose="020B0604020202020204" pitchFamily="34" charset="0"/>
                        </a:rPr>
                        <m:t>−</m:t>
                      </m:r>
                      <m:d>
                        <m:dPr>
                          <m:ctrlPr>
                            <a:rPr lang="tr-TR" sz="4000" b="0" i="1" kern="100" smtClean="0">
                              <a:latin typeface="Cambria Math" panose="02040503050406030204" pitchFamily="18" charset="0"/>
                              <a:ea typeface="Calibri" panose="020F0502020204030204" pitchFamily="34" charset="0"/>
                              <a:cs typeface="Arial" panose="020B0604020202020204" pitchFamily="34" charset="0"/>
                            </a:rPr>
                          </m:ctrlPr>
                        </m:d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r>
                            <a:rPr lang="tr-TR" sz="4000" b="0" i="1" smtClean="0">
                              <a:latin typeface="Cambria Math" panose="02040503050406030204" pitchFamily="18" charset="0"/>
                            </a:rPr>
                            <m:t>+</m:t>
                          </m:r>
                          <m:r>
                            <a:rPr lang="tr-TR" sz="4000" i="1">
                              <a:latin typeface="Cambria Math" panose="02040503050406030204" pitchFamily="18" charset="0"/>
                            </a:rPr>
                            <m:t>𝜎</m:t>
                          </m:r>
                          <m:sSup>
                            <m:sSupPr>
                              <m:ctrlPr>
                                <a:rPr lang="tr-TR" sz="4000" b="0" i="1" smtClean="0">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e>
                            <m:sup>
                              <m:r>
                                <a:rPr lang="tr-TR" sz="4000" b="0" i="1" smtClean="0">
                                  <a:latin typeface="Cambria Math" panose="02040503050406030204" pitchFamily="18" charset="0"/>
                                </a:rPr>
                                <m:t>2</m:t>
                              </m:r>
                            </m:sup>
                          </m:sSup>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oMath>
                  </m:oMathPara>
                </a14:m>
                <a:endParaRPr lang="tr-TR" sz="4000" kern="100" dirty="0">
                  <a:effectLst/>
                  <a:latin typeface="Aptos"/>
                  <a:ea typeface="Aptos"/>
                  <a:cs typeface="Arial" panose="020B0604020202020204" pitchFamily="34" charset="0"/>
                </a:endParaRPr>
              </a:p>
              <a:p>
                <a:endParaRPr lang="tr-TR" sz="4000" kern="100" dirty="0">
                  <a:effectLst/>
                  <a:latin typeface="Aptos"/>
                  <a:ea typeface="Aptos"/>
                  <a:cs typeface="Arial" panose="020B0604020202020204" pitchFamily="34" charset="0"/>
                </a:endParaRPr>
              </a:p>
              <a:p>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3’ün minimize etme koşulu sebebiyle son terim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/2’den küçüktür.</a:t>
                </a: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Buradan da </a:t>
                </a:r>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&gt;</a:t>
                </a:r>
                <a:r>
                  <a:rPr lang="en-US" sz="4000" kern="1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/2&gt;0 eşitsizliği elde edilebilir.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pozitif olması, limit küresindeki bozucu payının tanımlı olduğunu gösterir.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0’a yaklaşırsa bozucudan gelen taban artacağından etki çok yüksek olur. Tasarımın yanlış olduğunu gösterir.</a:t>
                </a: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2619820"/>
                <a:ext cx="20719914" cy="8529258"/>
              </a:xfrm>
              <a:prstGeom prst="rect">
                <a:avLst/>
              </a:prstGeom>
              <a:blipFill>
                <a:blip r:embed="rId5"/>
                <a:stretch>
                  <a:fillRect l="-1030" t="-1287"/>
                </a:stretch>
              </a:blipFill>
            </p:spPr>
            <p:txBody>
              <a:bodyPr/>
              <a:lstStyle/>
              <a:p>
                <a:r>
                  <a:rPr lang="tr-TR">
                    <a:noFill/>
                  </a:rPr>
                  <a:t> </a:t>
                </a:r>
              </a:p>
            </p:txBody>
          </p:sp>
        </mc:Fallback>
      </mc:AlternateContent>
    </p:spTree>
    <p:extLst>
      <p:ext uri="{BB962C8B-B14F-4D97-AF65-F5344CB8AC3E}">
        <p14:creationId xmlns:p14="http://schemas.microsoft.com/office/powerpoint/2010/main" val="841032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8</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9749"/>
                <a:ext cx="20719914" cy="8020401"/>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Lyapunov üst sınırının limiti hesabında, ikinci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kesirin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dışarıdan gelen bozucu etkisine bağlı olduğunu ve kaldırılamayan bir pay olduğunu belirtmiştik.</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r>
                            <a:rPr lang="tr-TR" sz="4000" i="1">
                              <a:latin typeface="Cambria Math" panose="02040503050406030204" pitchFamily="18" charset="0"/>
                            </a:rPr>
                            <m:t>𝜀</m:t>
                          </m:r>
                        </m:num>
                        <m:den>
                          <m:r>
                            <a:rPr lang="tr-TR" sz="4000" i="1">
                              <a:latin typeface="Cambria Math" panose="02040503050406030204" pitchFamily="18" charset="0"/>
                            </a:rPr>
                            <m:t>1−</m:t>
                          </m:r>
                          <m:r>
                            <a:rPr lang="tr-TR" sz="4000" i="1">
                              <a:latin typeface="Cambria Math" panose="02040503050406030204" pitchFamily="18" charset="0"/>
                            </a:rPr>
                            <m:t>𝑘</m:t>
                          </m:r>
                        </m:den>
                      </m:f>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𝑃</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num>
                        <m:den>
                          <m:sSup>
                            <m:sSupPr>
                              <m:ctrlPr>
                                <a:rPr lang="tr-TR" sz="4000" i="1">
                                  <a:latin typeface="Cambria Math" panose="02040503050406030204" pitchFamily="18" charset="0"/>
                                </a:rPr>
                              </m:ctrlPr>
                            </m:sSupPr>
                            <m:e>
                              <m:r>
                                <a:rPr lang="tr-TR" sz="4000" i="1">
                                  <a:latin typeface="Cambria Math" panose="02040503050406030204" pitchFamily="18" charset="0"/>
                                </a:rPr>
                                <m:t>𝑣</m:t>
                              </m:r>
                            </m:e>
                            <m:sup>
                              <m:r>
                                <a:rPr lang="tr-TR" sz="4000" i="1">
                                  <a:latin typeface="Cambria Math" panose="02040503050406030204" pitchFamily="18" charset="0"/>
                                </a:rPr>
                                <m:t>2</m:t>
                              </m:r>
                            </m:sup>
                          </m:sSup>
                        </m:den>
                      </m:f>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Daha önceden yaptığımız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hesaplaması da hesaba katılırsa, </a:t>
                </a:r>
                <a14:m>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𝑉</m:t>
                        </m:r>
                      </m:e>
                      <m:sub>
                        <m:r>
                          <a:rPr lang="tr-TR" sz="4000" b="0" i="1" smtClean="0">
                            <a:latin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terimi geometrik olarak küçülürken, logaritmik terimi de küçülür. Bu sebeple toplam süre sonlu olsa bile anahtarlama adımı sonsuza dek gidebilir. Bu sorunu çözmek için küçük ama pozitif bir tasarımcı değer seçilir ve anahtarlama aşağıdaki koşulda durdurulur. Bu sayede en fazla sonlu sayıda anahtarlama gerçekleşir.</a:t>
                </a:r>
              </a:p>
              <a:p>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rPr>
                          </m:ctrlPr>
                        </m:sSub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r>
                            <a:rPr lang="tr-TR" sz="4000" b="0" i="1" smtClean="0">
                              <a:latin typeface="Cambria Math" panose="02040503050406030204" pitchFamily="18" charset="0"/>
                            </a:rPr>
                            <m:t>&lt;</m:t>
                          </m:r>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b="0" i="1" smtClean="0">
                          <a:latin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𝜁</m:t>
                      </m:r>
                      <m:r>
                        <a:rPr lang="tr-TR" sz="4000" b="0" i="1" smtClean="0">
                          <a:latin typeface="Cambria Math" panose="02040503050406030204" pitchFamily="18" charset="0"/>
                          <a:ea typeface="Cambria Math" panose="02040503050406030204" pitchFamily="18" charset="0"/>
                        </a:rPr>
                        <m:t>&gt;0</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9749"/>
                <a:ext cx="20719914" cy="8020401"/>
              </a:xfrm>
              <a:prstGeom prst="rect">
                <a:avLst/>
              </a:prstGeom>
              <a:blipFill>
                <a:blip r:embed="rId5"/>
                <a:stretch>
                  <a:fillRect l="-1030" t="-1368" r="-588"/>
                </a:stretch>
              </a:blipFill>
            </p:spPr>
            <p:txBody>
              <a:bodyPr/>
              <a:lstStyle/>
              <a:p>
                <a:r>
                  <a:rPr lang="tr-TR">
                    <a:noFill/>
                  </a:rPr>
                  <a:t> </a:t>
                </a:r>
              </a:p>
            </p:txBody>
          </p:sp>
        </mc:Fallback>
      </mc:AlternateContent>
    </p:spTree>
    <p:extLst>
      <p:ext uri="{BB962C8B-B14F-4D97-AF65-F5344CB8AC3E}">
        <p14:creationId xmlns:p14="http://schemas.microsoft.com/office/powerpoint/2010/main" val="1407369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0"/>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9749"/>
                <a:ext cx="20719914" cy="8962005"/>
              </a:xfrm>
              <a:prstGeom prst="rect">
                <a:avLst/>
              </a:prstGeom>
              <a:noFill/>
            </p:spPr>
            <p:txBody>
              <a:bodyPr wrap="square" rtlCol="0">
                <a:spAutoFit/>
              </a:bodyPr>
              <a:lstStyle/>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Teorem 2 için öncelikle bazı varsayımlarda bulunulmuş ve önceden elde edilen tasarım adımları hatırlatılmıştır. Bunlar:</a:t>
                </a: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𝑤</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𝑤</m:t>
                              </m:r>
                            </m:sub>
                          </m:sSub>
                        </m:e>
                        <m:sup>
                          <m:r>
                            <a:rPr lang="tr-TR" sz="4000" i="1" kern="100">
                              <a:effectLst/>
                              <a:latin typeface="Cambria Math" panose="02040503050406030204" pitchFamily="18" charset="0"/>
                              <a:ea typeface="Aptos"/>
                              <a:cs typeface="Times New Roman" panose="02020603050405020304" pitchFamily="18" charset="0"/>
                            </a:rPr>
                            <m:t>2</m:t>
                          </m:r>
                        </m:sup>
                      </m:sSup>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𝑒</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e>
                        <m:sup>
                          <m:r>
                            <a:rPr lang="tr-TR" sz="4000" i="1" kern="100">
                              <a:effectLst/>
                              <a:latin typeface="Cambria Math" panose="02040503050406030204" pitchFamily="18" charset="0"/>
                              <a:ea typeface="Aptos"/>
                              <a:cs typeface="Times New Roman" panose="02020603050405020304" pitchFamily="18" charset="0"/>
                            </a:rPr>
                            <m:t>2</m:t>
                          </m:r>
                        </m:sup>
                      </m:sSup>
                      <m:r>
                        <a:rPr lang="tr-TR" sz="4000" i="1" kern="100">
                          <a:effectLst/>
                          <a:latin typeface="Cambria Math" panose="02040503050406030204" pitchFamily="18" charset="0"/>
                          <a:ea typeface="Aptos"/>
                          <a:cs typeface="Times New Roman" panose="02020603050405020304" pitchFamily="18" charset="0"/>
                        </a:rPr>
                        <m:t>&lt;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oMath>
                  </m:oMathPara>
                </a14:m>
                <a:endParaRPr lang="tr-TR" sz="4000" kern="100" dirty="0">
                  <a:effectLst/>
                  <a:latin typeface="Times New Roman" panose="02020603050405020304" pitchFamily="18" charset="0"/>
                  <a:ea typeface="Aptos"/>
                  <a:cs typeface="Times New Roman" panose="02020603050405020304" pitchFamily="18" charset="0"/>
                </a:endParaRP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f>
                        <m:fPr>
                          <m:ctrlPr>
                            <a:rPr lang="en-US" sz="4000" i="1" kern="100">
                              <a:latin typeface="Cambria Math" panose="02040503050406030204" pitchFamily="18" charset="0"/>
                              <a:ea typeface="Calibri" panose="020F0502020204030204" pitchFamily="34" charset="0"/>
                              <a:cs typeface="Arial" panose="020B0604020202020204" pitchFamily="34" charset="0"/>
                            </a:rPr>
                          </m:ctrlPr>
                        </m:fPr>
                        <m:num>
                          <m:r>
                            <a:rPr lang="en-US" sz="4000"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0" i="1" kern="100">
                              <a:latin typeface="Cambria Math" panose="02040503050406030204" pitchFamily="18" charset="0"/>
                              <a:ea typeface="Calibri" panose="020F0502020204030204" pitchFamily="34" charset="0"/>
                              <a:cs typeface="Arial" panose="020B0604020202020204" pitchFamily="34" charset="0"/>
                            </a:rPr>
                            <m:t>2</m:t>
                          </m:r>
                        </m:den>
                      </m:f>
                      <m:r>
                        <a:rPr lang="tr-TR" sz="4000"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i="1" kern="100" smtClean="0">
                          <a:effectLst/>
                          <a:latin typeface="Cambria Math" panose="02040503050406030204" pitchFamily="18" charset="0"/>
                          <a:ea typeface="Times New Roman" panose="02020603050405020304" pitchFamily="18" charset="0"/>
                          <a:cs typeface="Times New Roman" panose="02020603050405020304" pitchFamily="18" charset="0"/>
                        </a:rPr>
                        <m:t>𝜎</m:t>
                      </m:r>
                      <m:r>
                        <a:rPr lang="tr-TR" sz="4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𝛬</m:t>
                              </m:r>
                            </m:e>
                            <m:sub>
                              <m:r>
                                <a:rPr lang="tr-TR" sz="4000" i="1" kern="100">
                                  <a:effectLst/>
                                  <a:latin typeface="Cambria Math" panose="02040503050406030204" pitchFamily="18" charset="0"/>
                                  <a:ea typeface="Aptos"/>
                                  <a:cs typeface="Times New Roman" panose="02020603050405020304" pitchFamily="18" charset="0"/>
                                </a:rPr>
                                <m:t>𝐶</m:t>
                              </m:r>
                            </m:sub>
                          </m:sSub>
                        </m:num>
                        <m:den>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𝜃</m:t>
                                      </m:r>
                                    </m:e>
                                    <m:sub>
                                      <m:r>
                                        <a:rPr lang="tr-TR" sz="4000" i="1" kern="100">
                                          <a:effectLst/>
                                          <a:latin typeface="Cambria Math" panose="02040503050406030204" pitchFamily="18" charset="0"/>
                                          <a:ea typeface="Aptos"/>
                                          <a:cs typeface="Times New Roman" panose="02020603050405020304" pitchFamily="18" charset="0"/>
                                        </a:rPr>
                                        <m:t>∗</m:t>
                                      </m:r>
                                    </m:sub>
                                  </m:sSub>
                                </m:e>
                              </m:d>
                            </m:e>
                          </m:d>
                        </m:den>
                      </m:f>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𝜆</m:t>
                                  </m:r>
                                </m:e>
                                <m:sub>
                                  <m:r>
                                    <a:rPr lang="tr-TR" sz="4000" i="1" kern="100">
                                      <a:effectLst/>
                                      <a:latin typeface="Cambria Math" panose="02040503050406030204" pitchFamily="18" charset="0"/>
                                      <a:ea typeface="Aptos"/>
                                      <a:cs typeface="Times New Roman" panose="02020603050405020304" pitchFamily="18" charset="0"/>
                                    </a:rPr>
                                    <m:t>𝑝</m:t>
                                  </m:r>
                                </m:sub>
                              </m:sSub>
                            </m:e>
                            <m:sup>
                              <m:r>
                                <a:rPr lang="tr-TR" sz="4000" i="1" kern="100">
                                  <a:effectLst/>
                                  <a:latin typeface="Cambria Math" panose="02040503050406030204" pitchFamily="18" charset="0"/>
                                  <a:ea typeface="Aptos"/>
                                  <a:cs typeface="Times New Roman" panose="02020603050405020304" pitchFamily="18" charset="0"/>
                                </a:rPr>
                                <m:t>−1</m:t>
                              </m:r>
                            </m:sup>
                          </m:sSup>
                        </m:e>
                      </m:rad>
                    </m:oMath>
                  </m:oMathPara>
                </a14:m>
                <a:endParaRPr lang="tr-TR" sz="4000" kern="100" dirty="0">
                  <a:effectLst/>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i="1" kern="100">
                          <a:effectLst/>
                          <a:latin typeface="Cambria Math" panose="02040503050406030204" pitchFamily="18" charset="0"/>
                          <a:ea typeface="Aptos"/>
                          <a:cs typeface="Times New Roman" panose="02020603050405020304" pitchFamily="18" charset="0"/>
                        </a:rPr>
                        <m:t>𝑣</m:t>
                      </m:r>
                      <m:r>
                        <a:rPr lang="tr-TR" sz="4000" i="1" kern="100">
                          <a:effectLst/>
                          <a:latin typeface="Cambria Math" panose="02040503050406030204" pitchFamily="18" charset="0"/>
                          <a:ea typeface="Aptos"/>
                          <a:cs typeface="Times New Roman" panose="02020603050405020304" pitchFamily="18" charset="0"/>
                        </a:rPr>
                        <m:t>=</m:t>
                      </m:r>
                      <m:f>
                        <m:f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4000" i="1" kern="100">
                              <a:effectLst/>
                              <a:latin typeface="Cambria Math" panose="02040503050406030204" pitchFamily="18" charset="0"/>
                              <a:ea typeface="Aptos"/>
                              <a:cs typeface="Times New Roman" panose="02020603050405020304" pitchFamily="18" charset="0"/>
                            </a:rPr>
                            <m:t>𝜀</m:t>
                          </m:r>
                        </m:num>
                        <m:den>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𝜃</m:t>
                                  </m:r>
                                </m:e>
                                <m:sub>
                                  <m:r>
                                    <a:rPr lang="tr-TR" sz="4000" i="1" kern="100">
                                      <a:effectLst/>
                                      <a:latin typeface="Cambria Math" panose="02040503050406030204" pitchFamily="18" charset="0"/>
                                      <a:ea typeface="Aptos"/>
                                      <a:cs typeface="Times New Roman" panose="02020603050405020304" pitchFamily="18" charset="0"/>
                                    </a:rPr>
                                    <m:t>∗</m:t>
                                  </m:r>
                                </m:sub>
                              </m:sSub>
                            </m:e>
                          </m:d>
                        </m:e>
                      </m:d>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e>
                        <m:sup>
                          <m:r>
                            <a:rPr lang="tr-TR" sz="4000" i="1" kern="100">
                              <a:effectLst/>
                              <a:latin typeface="Cambria Math" panose="02040503050406030204" pitchFamily="18" charset="0"/>
                              <a:ea typeface="Aptos"/>
                              <a:cs typeface="Times New Roman" panose="02020603050405020304" pitchFamily="18" charset="0"/>
                            </a:rPr>
                            <m:t>−1</m:t>
                          </m:r>
                        </m:sup>
                      </m:sSup>
                      <m:r>
                        <a:rPr lang="tr-TR" sz="4000" i="1" kern="100">
                          <a:effectLst/>
                          <a:latin typeface="Cambria Math" panose="02040503050406030204" pitchFamily="18" charset="0"/>
                          <a:ea typeface="Aptos"/>
                          <a:cs typeface="Times New Roman" panose="02020603050405020304" pitchFamily="18" charset="0"/>
                        </a:rPr>
                        <m:t>−2</m:t>
                      </m:r>
                      <m:f>
                        <m:fPr>
                          <m:ctrlPr>
                            <a:rPr lang="tr-TR" sz="4000" i="1" kern="100">
                              <a:effectLst/>
                              <a:latin typeface="Cambria Math" panose="02040503050406030204" pitchFamily="18" charset="0"/>
                              <a:ea typeface="Aptos"/>
                              <a:cs typeface="Times New Roman" panose="02020603050405020304" pitchFamily="18" charset="0"/>
                            </a:rPr>
                          </m:ctrlPr>
                        </m:fPr>
                        <m:num>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𝜃</m:t>
                                      </m:r>
                                    </m:e>
                                    <m:sub>
                                      <m:r>
                                        <a:rPr lang="tr-TR" sz="4000" i="1" kern="100">
                                          <a:effectLst/>
                                          <a:latin typeface="Cambria Math" panose="02040503050406030204" pitchFamily="18" charset="0"/>
                                          <a:ea typeface="Aptos"/>
                                          <a:cs typeface="Times New Roman" panose="02020603050405020304" pitchFamily="18" charset="0"/>
                                        </a:rPr>
                                        <m:t>∗</m:t>
                                      </m:r>
                                    </m:sub>
                                  </m:sSub>
                                </m:e>
                              </m:d>
                            </m:e>
                          </m:d>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𝛬</m:t>
                              </m:r>
                            </m:e>
                            <m:sub>
                              <m:r>
                                <a:rPr lang="tr-TR" sz="4000" i="1" kern="100">
                                  <a:effectLst/>
                                  <a:latin typeface="Cambria Math" panose="02040503050406030204" pitchFamily="18" charset="0"/>
                                  <a:ea typeface="Aptos"/>
                                  <a:cs typeface="Times New Roman" panose="02020603050405020304" pitchFamily="18" charset="0"/>
                                </a:rPr>
                                <m:t>𝐶</m:t>
                              </m:r>
                            </m:sub>
                          </m:sSub>
                        </m:num>
                        <m:den>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𝜆</m:t>
                                  </m:r>
                                </m:e>
                                <m:sub>
                                  <m:r>
                                    <a:rPr lang="tr-TR" sz="4000" i="1" kern="100">
                                      <a:effectLst/>
                                      <a:latin typeface="Cambria Math" panose="02040503050406030204" pitchFamily="18" charset="0"/>
                                      <a:ea typeface="Aptos"/>
                                      <a:cs typeface="Times New Roman" panose="02020603050405020304" pitchFamily="18" charset="0"/>
                                    </a:rPr>
                                    <m:t>𝑝</m:t>
                                  </m:r>
                                </m:sub>
                              </m:sSub>
                            </m:e>
                          </m:rad>
                        </m:den>
                      </m:f>
                    </m:oMath>
                  </m:oMathPara>
                </a14:m>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9749"/>
                <a:ext cx="20719914" cy="8962005"/>
              </a:xfrm>
              <a:prstGeom prst="rect">
                <a:avLst/>
              </a:prstGeom>
              <a:blipFill>
                <a:blip r:embed="rId5"/>
                <a:stretch>
                  <a:fillRect l="-1030" t="-816"/>
                </a:stretch>
              </a:blipFill>
            </p:spPr>
            <p:txBody>
              <a:bodyPr/>
              <a:lstStyle/>
              <a:p>
                <a:r>
                  <a:rPr lang="tr-TR">
                    <a:noFill/>
                  </a:rPr>
                  <a:t> </a:t>
                </a:r>
              </a:p>
            </p:txBody>
          </p:sp>
        </mc:Fallback>
      </mc:AlternateContent>
    </p:spTree>
    <p:extLst>
      <p:ext uri="{BB962C8B-B14F-4D97-AF65-F5344CB8AC3E}">
        <p14:creationId xmlns:p14="http://schemas.microsoft.com/office/powerpoint/2010/main" val="2529879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3181"/>
                <a:ext cx="20719914" cy="7735066"/>
              </a:xfrm>
              <a:prstGeom prst="rect">
                <a:avLst/>
              </a:prstGeom>
              <a:noFill/>
            </p:spPr>
            <p:txBody>
              <a:bodyPr wrap="square" rtlCol="0">
                <a:spAutoFit/>
              </a:bodyPr>
              <a:lstStyle/>
              <a:p>
                <a:pPr>
                  <a:lnSpc>
                    <a:spcPct val="115000"/>
                  </a:lnSpc>
                  <a:spcAft>
                    <a:spcPts val="800"/>
                  </a:spcAft>
                </a:pPr>
                <a14:m>
                  <m:oMathPara xmlns:m="http://schemas.openxmlformats.org/officeDocument/2006/math">
                    <m:oMathParaPr>
                      <m:jc m:val="centerGroup"/>
                    </m:oMathParaPr>
                    <m:oMath xmlns:m="http://schemas.openxmlformats.org/officeDocument/2006/math">
                      <m:f>
                        <m:fPr>
                          <m:ctrlPr>
                            <a:rPr lang="tr-TR" sz="4000" i="1" smtClean="0">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r>
                            <a:rPr lang="tr-TR" sz="4000" i="1">
                              <a:latin typeface="Cambria Math" panose="02040503050406030204" pitchFamily="18" charset="0"/>
                            </a:rPr>
                            <m:t>𝜀</m:t>
                          </m:r>
                        </m:num>
                        <m:den>
                          <m:r>
                            <a:rPr lang="tr-TR" sz="4000" i="1">
                              <a:latin typeface="Cambria Math" panose="02040503050406030204" pitchFamily="18" charset="0"/>
                            </a:rPr>
                            <m:t>1−</m:t>
                          </m:r>
                          <m:r>
                            <a:rPr lang="tr-TR" sz="4000" i="1">
                              <a:latin typeface="Cambria Math" panose="02040503050406030204" pitchFamily="18" charset="0"/>
                            </a:rPr>
                            <m:t>𝑘</m:t>
                          </m:r>
                        </m:den>
                      </m:f>
                      <m:r>
                        <a:rPr lang="tr-TR" sz="4000" b="0" i="0" smtClean="0">
                          <a:latin typeface="Cambria Math" panose="02040503050406030204" pitchFamily="18" charset="0"/>
                        </a:rPr>
                        <m:t>&lt;</m:t>
                      </m:r>
                      <m:r>
                        <m:rPr>
                          <m:sty m:val="p"/>
                        </m:rPr>
                        <a:rPr lang="el-GR" sz="4000" b="0" i="1" smtClean="0">
                          <a:latin typeface="Cambria Math" panose="02040503050406030204" pitchFamily="18" charset="0"/>
                          <a:ea typeface="Cambria Math" panose="02040503050406030204" pitchFamily="18" charset="0"/>
                        </a:rPr>
                        <m:t>δ</m:t>
                      </m:r>
                      <m:sSub>
                        <m:sSubPr>
                          <m:ctrlPr>
                            <a:rPr lang="el-GR" sz="4000" b="0" i="1" smtClean="0">
                              <a:latin typeface="Cambria Math" panose="02040503050406030204" pitchFamily="18" charset="0"/>
                              <a:ea typeface="Cambria Math" panose="02040503050406030204" pitchFamily="18" charset="0"/>
                            </a:rPr>
                          </m:ctrlPr>
                        </m:sSubPr>
                        <m:e>
                          <m:r>
                            <a:rPr lang="el-GR" sz="4000" b="0" i="1" smtClean="0">
                              <a:latin typeface="Cambria Math" panose="02040503050406030204" pitchFamily="18" charset="0"/>
                              <a:ea typeface="Cambria Math" panose="02040503050406030204" pitchFamily="18" charset="0"/>
                            </a:rPr>
                            <m:t>𝜆</m:t>
                          </m:r>
                        </m:e>
                        <m:sub>
                          <m:r>
                            <a:rPr lang="tr-TR" sz="4000" b="0" i="1" smtClean="0">
                              <a:latin typeface="Cambria Math" panose="02040503050406030204" pitchFamily="18" charset="0"/>
                              <a:ea typeface="Cambria Math" panose="02040503050406030204" pitchFamily="18" charset="0"/>
                            </a:rPr>
                            <m:t>𝑝</m:t>
                          </m:r>
                        </m:sub>
                      </m:sSub>
                    </m:oMath>
                  </m:oMathPara>
                </a14:m>
                <a:endParaRPr lang="tr-TR" sz="4000" kern="100" dirty="0">
                  <a:effectLst/>
                  <a:latin typeface="Aptos"/>
                  <a:ea typeface="Aptos"/>
                  <a:cs typeface="Arial" panose="020B0604020202020204" pitchFamily="34" charset="0"/>
                </a:endParaRPr>
              </a:p>
              <a:p>
                <a:pPr>
                  <a:lnSpc>
                    <a:spcPct val="115000"/>
                  </a:lnSpc>
                  <a:spcAft>
                    <a:spcPts val="800"/>
                  </a:spcAft>
                </a:pPr>
                <a:endParaRPr lang="tr-TR" sz="4000" kern="100" dirty="0">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𝑃</m:t>
                          </m:r>
                        </m:sub>
                      </m:sSub>
                      <m:sSup>
                        <m:sSupPr>
                          <m:ctrlPr>
                            <a:rPr lang="tr-TR" sz="4000" i="1" smtClean="0">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(0)</m:t>
                                  </m:r>
                                </m:e>
                              </m:d>
                            </m:e>
                          </m:d>
                        </m:e>
                        <m:sup>
                          <m:r>
                            <a:rPr lang="tr-TR" sz="4000" b="0" i="1" smtClean="0">
                              <a:latin typeface="Cambria Math" panose="02040503050406030204" pitchFamily="18" charset="0"/>
                            </a:rPr>
                            <m:t>2</m:t>
                          </m:r>
                        </m:sup>
                      </m:sSup>
                      <m:r>
                        <a:rPr lang="tr-TR" sz="4000" b="0" i="1" smtClean="0">
                          <a:latin typeface="Cambria Math" panose="02040503050406030204" pitchFamily="18" charset="0"/>
                        </a:rPr>
                        <m:t>+</m:t>
                      </m:r>
                      <m:sSup>
                        <m:sSupPr>
                          <m:ctrlPr>
                            <a:rPr lang="tr-TR" sz="4000" b="0" i="1" smtClean="0">
                              <a:latin typeface="Cambria Math" panose="02040503050406030204" pitchFamily="18" charset="0"/>
                            </a:rPr>
                          </m:ctrlPr>
                        </m:sSupPr>
                        <m:e>
                          <m:r>
                            <a:rPr lang="tr-TR" sz="4000" b="0" i="1" smtClean="0">
                              <a:latin typeface="Cambria Math" panose="02040503050406030204" pitchFamily="18" charset="0"/>
                              <a:ea typeface="Cambria Math" panose="02040503050406030204" pitchFamily="18" charset="0"/>
                            </a:rPr>
                            <m:t>𝛾</m:t>
                          </m:r>
                        </m:e>
                        <m:sup>
                          <m:r>
                            <a:rPr lang="tr-TR" sz="4000" b="0" i="1" smtClean="0">
                              <a:latin typeface="Cambria Math" panose="02040503050406030204" pitchFamily="18" charset="0"/>
                            </a:rPr>
                            <m:t>−1</m:t>
                          </m:r>
                        </m:sup>
                      </m:sSup>
                      <m:sSup>
                        <m:sSupPr>
                          <m:ctrlPr>
                            <a:rPr lang="tr-TR" sz="4000" b="0" i="1" smtClean="0">
                              <a:latin typeface="Cambria Math" panose="02040503050406030204" pitchFamily="18" charset="0"/>
                            </a:rPr>
                          </m:ctrlPr>
                        </m:sSupPr>
                        <m:e>
                          <m:d>
                            <m:dPr>
                              <m:begChr m:val="|"/>
                              <m:endChr m:val="|"/>
                              <m:ctrlPr>
                                <a:rPr lang="tr-TR" sz="4000" b="0" i="1" smtClean="0">
                                  <a:latin typeface="Cambria Math" panose="02040503050406030204" pitchFamily="18" charset="0"/>
                                </a:rPr>
                              </m:ctrlPr>
                            </m:dPr>
                            <m:e>
                              <m:d>
                                <m:dPr>
                                  <m:begChr m:val="|"/>
                                  <m:endChr m:val="|"/>
                                  <m:ctrlPr>
                                    <a:rPr lang="tr-TR" sz="4000" b="0" i="1" smtClean="0">
                                      <a:latin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𝜃</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0</m:t>
                                      </m:r>
                                    </m:e>
                                  </m:d>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𝜃</m:t>
                                      </m:r>
                                    </m:e>
                                    <m:sub>
                                      <m:r>
                                        <a:rPr lang="tr-TR" sz="4000" b="0" i="1" smtClean="0">
                                          <a:latin typeface="Cambria Math" panose="02040503050406030204" pitchFamily="18" charset="0"/>
                                          <a:ea typeface="Cambria Math" panose="02040503050406030204" pitchFamily="18" charset="0"/>
                                        </a:rPr>
                                        <m:t>∗</m:t>
                                      </m:r>
                                    </m:sub>
                                  </m:sSub>
                                </m:e>
                              </m:d>
                            </m:e>
                          </m:d>
                        </m:e>
                        <m:sup>
                          <m:r>
                            <a:rPr lang="tr-TR" sz="4000" b="0" i="1" smtClean="0">
                              <a:latin typeface="Cambria Math" panose="02040503050406030204" pitchFamily="18" charset="0"/>
                            </a:rPr>
                            <m:t>2</m:t>
                          </m:r>
                        </m:sup>
                      </m:sSup>
                      <m:r>
                        <a:rPr lang="tr-TR" sz="4000" b="0" i="1" smtClean="0">
                          <a:latin typeface="Cambria Math" panose="02040503050406030204" pitchFamily="18" charset="0"/>
                        </a:rPr>
                        <m:t>&lt;</m:t>
                      </m:r>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𝑉</m:t>
                          </m:r>
                        </m:e>
                        <m:sub>
                          <m:r>
                            <a:rPr lang="tr-TR" sz="4000" i="1" kern="100">
                              <a:latin typeface="Cambria Math" panose="02040503050406030204" pitchFamily="18" charset="0"/>
                              <a:ea typeface="Aptos"/>
                              <a:cs typeface="Times New Roman" panose="02020603050405020304" pitchFamily="18" charset="0"/>
                            </a:rPr>
                            <m:t>0</m:t>
                          </m:r>
                        </m:sub>
                      </m:sSub>
                      <m:r>
                        <a:rPr lang="tr-TR" sz="4000" b="0" i="1" kern="100" smtClean="0">
                          <a:latin typeface="Cambria Math" panose="02040503050406030204" pitchFamily="18" charset="0"/>
                          <a:ea typeface="Aptos"/>
                          <a:cs typeface="Times New Roman" panose="02020603050405020304" pitchFamily="18" charset="0"/>
                        </a:rPr>
                        <m:t>≤</m:t>
                      </m:r>
                      <m:f>
                        <m:fPr>
                          <m:ctrlPr>
                            <a:rPr lang="tr-TR" sz="4000" b="0" i="1" kern="100" smtClean="0">
                              <a:latin typeface="Cambria Math" panose="02040503050406030204" pitchFamily="18" charset="0"/>
                              <a:cs typeface="Times New Roman" panose="02020603050405020304" pitchFamily="18" charset="0"/>
                            </a:rPr>
                          </m:ctrlPr>
                        </m:fPr>
                        <m:num>
                          <m:sSup>
                            <m:sSupPr>
                              <m:ctrlPr>
                                <a:rPr lang="tr-TR" sz="4000" i="1" kern="100">
                                  <a:latin typeface="Cambria Math" panose="02040503050406030204" pitchFamily="18" charset="0"/>
                                  <a:ea typeface="Aptos"/>
                                  <a:cs typeface="Times New Roman" panose="02020603050405020304" pitchFamily="18" charset="0"/>
                                </a:rPr>
                              </m:ctrlPr>
                            </m:sSupPr>
                            <m:e>
                              <m:sSub>
                                <m:sSubPr>
                                  <m:ctrlPr>
                                    <a:rPr lang="tr-TR" sz="4000" i="1" kern="100">
                                      <a:latin typeface="Cambria Math" panose="02040503050406030204" pitchFamily="18" charset="0"/>
                                      <a:ea typeface="Aptos"/>
                                      <a:cs typeface="Arial" panose="020B0604020202020204" pitchFamily="34" charset="0"/>
                                    </a:rPr>
                                  </m:ctrlPr>
                                </m:sSubPr>
                                <m:e>
                                  <m:r>
                                    <a:rPr lang="tr-TR" sz="4000" i="1" kern="100">
                                      <a:latin typeface="Cambria Math" panose="02040503050406030204" pitchFamily="18" charset="0"/>
                                      <a:ea typeface="Aptos"/>
                                      <a:cs typeface="Arial" panose="020B0604020202020204" pitchFamily="34" charset="0"/>
                                    </a:rPr>
                                    <m:t>𝜇</m:t>
                                  </m:r>
                                </m:e>
                                <m:sub>
                                  <m:r>
                                    <a:rPr lang="tr-TR" sz="4000" i="1" kern="100">
                                      <a:latin typeface="Cambria Math" panose="02040503050406030204" pitchFamily="18" charset="0"/>
                                      <a:ea typeface="Aptos"/>
                                      <a:cs typeface="Arial" panose="020B0604020202020204" pitchFamily="34" charset="0"/>
                                    </a:rPr>
                                    <m:t>0</m:t>
                                  </m:r>
                                </m:sub>
                              </m:sSub>
                            </m:e>
                            <m:sup>
                              <m:r>
                                <a:rPr lang="tr-TR" sz="4000" i="1" kern="100">
                                  <a:latin typeface="Cambria Math" panose="02040503050406030204" pitchFamily="18" charset="0"/>
                                  <a:ea typeface="Aptos"/>
                                  <a:cs typeface="Times New Roman" panose="02020603050405020304" pitchFamily="18" charset="0"/>
                                </a:rPr>
                                <m:t>2</m:t>
                              </m:r>
                            </m:sup>
                          </m:sSup>
                          <m:sSup>
                            <m:sSupPr>
                              <m:ctrlPr>
                                <a:rPr lang="tr-TR" sz="4000" i="1" kern="100" smtClean="0">
                                  <a:latin typeface="Cambria Math" panose="02040503050406030204" pitchFamily="18" charset="0"/>
                                  <a:cs typeface="Times New Roman" panose="02020603050405020304" pitchFamily="18" charset="0"/>
                                </a:rPr>
                              </m:ctrlPr>
                            </m:sSupPr>
                            <m:e>
                              <m:r>
                                <a:rPr lang="tr-TR" sz="4000" b="0" i="1" kern="100" smtClean="0">
                                  <a:latin typeface="Cambria Math" panose="02040503050406030204" pitchFamily="18" charset="0"/>
                                  <a:cs typeface="Times New Roman" panose="02020603050405020304" pitchFamily="18" charset="0"/>
                                </a:rPr>
                                <m:t>𝑀</m:t>
                              </m:r>
                            </m:e>
                            <m:sup>
                              <m:r>
                                <a:rPr lang="tr-TR" sz="4000" b="0" i="1" kern="100" smtClean="0">
                                  <a:latin typeface="Cambria Math" panose="02040503050406030204" pitchFamily="18" charset="0"/>
                                  <a:cs typeface="Times New Roman" panose="02020603050405020304" pitchFamily="18" charset="0"/>
                                </a:rPr>
                                <m:t>2</m:t>
                              </m:r>
                            </m:sup>
                          </m:sSup>
                          <m:sSub>
                            <m:sSubPr>
                              <m:ctrlPr>
                                <a:rPr lang="tr-TR" sz="4000" i="1" kern="100" smtClean="0">
                                  <a:latin typeface="Cambria Math" panose="02040503050406030204" pitchFamily="18" charset="0"/>
                                  <a:cs typeface="Times New Roman" panose="02020603050405020304" pitchFamily="18" charset="0"/>
                                </a:rPr>
                              </m:ctrlPr>
                            </m:sSubPr>
                            <m:e>
                              <m:r>
                                <a:rPr lang="tr-TR" sz="4000" i="1" kern="100" smtClean="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0" b="0" i="1" kern="100" smtClean="0">
                                  <a:latin typeface="Cambria Math" panose="02040503050406030204" pitchFamily="18" charset="0"/>
                                  <a:cs typeface="Times New Roman" panose="02020603050405020304" pitchFamily="18" charset="0"/>
                                </a:rPr>
                                <m:t>𝑝</m:t>
                              </m:r>
                            </m:sub>
                          </m:sSub>
                        </m:num>
                        <m:den>
                          <m:sSup>
                            <m:sSupPr>
                              <m:ctrlPr>
                                <a:rPr lang="tr-TR" sz="4000" b="0" i="1" kern="100" smtClean="0">
                                  <a:latin typeface="Cambria Math" panose="02040503050406030204" pitchFamily="18" charset="0"/>
                                  <a:cs typeface="Times New Roman" panose="02020603050405020304" pitchFamily="18" charset="0"/>
                                </a:rPr>
                              </m:ctrlPr>
                            </m:sSupPr>
                            <m:e>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𝛬</m:t>
                                  </m:r>
                                </m:e>
                                <m:sub>
                                  <m:r>
                                    <a:rPr lang="tr-TR" sz="4000" i="1" kern="100">
                                      <a:latin typeface="Cambria Math" panose="02040503050406030204" pitchFamily="18" charset="0"/>
                                      <a:ea typeface="Aptos"/>
                                      <a:cs typeface="Times New Roman" panose="02020603050405020304" pitchFamily="18" charset="0"/>
                                    </a:rPr>
                                    <m:t>𝐶</m:t>
                                  </m:r>
                                </m:sub>
                              </m:sSub>
                            </m:e>
                            <m:sup>
                              <m:r>
                                <a:rPr lang="tr-TR" sz="4000" b="0" i="1" kern="100" smtClean="0">
                                  <a:latin typeface="Cambria Math" panose="02040503050406030204" pitchFamily="18" charset="0"/>
                                  <a:cs typeface="Times New Roman" panose="02020603050405020304" pitchFamily="18" charset="0"/>
                                </a:rPr>
                                <m:t>2</m:t>
                              </m:r>
                            </m:sup>
                          </m:sSup>
                        </m:den>
                      </m:f>
                    </m:oMath>
                  </m:oMathPara>
                </a14:m>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Bunlara ek olarak, tasarım koşullarında,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0" dirty="0">
                    <a:latin typeface="Times New Roman" panose="02020603050405020304" pitchFamily="18" charset="0"/>
                    <a:ea typeface="Cambria Math" panose="02040503050406030204" pitchFamily="18" charset="0"/>
                    <a:cs typeface="Times New Roman" panose="02020603050405020304" pitchFamily="18" charset="0"/>
                  </a:rPr>
                  <a:t> 7’de gösterildiği gibi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r>
                      <a:rPr lang="tr-TR" sz="4000" b="0" i="1" kern="100" smtClean="0">
                        <a:latin typeface="Cambria Math" panose="02040503050406030204" pitchFamily="18" charset="0"/>
                        <a:ea typeface="Calibri" panose="020F0502020204030204" pitchFamily="34" charset="0"/>
                        <a:cs typeface="Arial" panose="020B0604020202020204" pitchFamily="34" charset="0"/>
                      </a:rPr>
                      <m:t>&gt;0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&amp;</a:t>
                </a:r>
                <a:r>
                  <a:rPr lang="en-US" sz="4000" kern="1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tr-TR" sz="4000" b="0" i="1" kern="100" smtClean="0">
                        <a:latin typeface="Cambria Math" panose="02040503050406030204" pitchFamily="18" charset="0"/>
                        <a:ea typeface="Calibri" panose="020F0502020204030204" pitchFamily="34" charset="0"/>
                        <a:cs typeface="Arial" panose="020B0604020202020204" pitchFamily="34" charset="0"/>
                      </a:rPr>
                      <m:t>𝑣</m:t>
                    </m:r>
                    <m:r>
                      <a:rPr lang="tr-TR" sz="4000" i="1" kern="100">
                        <a:latin typeface="Cambria Math" panose="02040503050406030204" pitchFamily="18" charset="0"/>
                        <a:ea typeface="Calibri" panose="020F0502020204030204" pitchFamily="34" charset="0"/>
                        <a:cs typeface="Arial" panose="020B0604020202020204" pitchFamily="34" charset="0"/>
                      </a:rPr>
                      <m:t>&gt;0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dikkate alınmıştır.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Ayrıca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0" dirty="0">
                    <a:latin typeface="Times New Roman" panose="02020603050405020304" pitchFamily="18" charset="0"/>
                    <a:ea typeface="Cambria Math" panose="02040503050406030204" pitchFamily="18" charset="0"/>
                    <a:cs typeface="Times New Roman" panose="02020603050405020304" pitchFamily="18" charset="0"/>
                  </a:rPr>
                  <a:t> 8’de bahsedilen anahtarlama dizisini durdurma koşulu olan </a:t>
                </a:r>
                <a14:m>
                  <m:oMath xmlns:m="http://schemas.openxmlformats.org/officeDocument/2006/math">
                    <m:sSub>
                      <m:sSubPr>
                        <m:ctrlPr>
                          <a:rPr lang="tr-TR" sz="4000" i="1" smtClean="0">
                            <a:latin typeface="Cambria Math" panose="02040503050406030204" pitchFamily="18" charset="0"/>
                          </a:rPr>
                        </m:ctrlPr>
                      </m:sSub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r>
                          <a:rPr lang="tr-TR" sz="4000" b="0" i="1" smtClean="0">
                            <a:latin typeface="Cambria Math" panose="02040503050406030204" pitchFamily="18" charset="0"/>
                          </a:rPr>
                          <m:t>&lt;</m:t>
                        </m:r>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b="0" i="1" smtClean="0">
                        <a:latin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𝜁</m:t>
                    </m:r>
                    <m:r>
                      <a:rPr lang="tr-TR" sz="4000" b="0" i="1" smtClean="0">
                        <a:latin typeface="Cambria Math" panose="02040503050406030204" pitchFamily="18" charset="0"/>
                        <a:ea typeface="Cambria Math" panose="02040503050406030204" pitchFamily="18" charset="0"/>
                      </a:rPr>
                      <m:t>&gt;0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kullanılmıştır.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3181"/>
                <a:ext cx="20719914" cy="7735066"/>
              </a:xfrm>
              <a:prstGeom prst="rect">
                <a:avLst/>
              </a:prstGeom>
              <a:blipFill>
                <a:blip r:embed="rId5"/>
                <a:stretch>
                  <a:fillRect l="-1030" b="-2443"/>
                </a:stretch>
              </a:blipFill>
            </p:spPr>
            <p:txBody>
              <a:bodyPr/>
              <a:lstStyle/>
              <a:p>
                <a:r>
                  <a:rPr lang="tr-TR">
                    <a:noFill/>
                  </a:rPr>
                  <a:t> </a:t>
                </a:r>
              </a:p>
            </p:txBody>
          </p:sp>
        </mc:Fallback>
      </mc:AlternateContent>
    </p:spTree>
    <p:extLst>
      <p:ext uri="{BB962C8B-B14F-4D97-AF65-F5344CB8AC3E}">
        <p14:creationId xmlns:p14="http://schemas.microsoft.com/office/powerpoint/2010/main" val="1053455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1713181"/>
                <a:ext cx="20719914" cy="9943428"/>
              </a:xfrm>
              <a:prstGeom prst="rect">
                <a:avLst/>
              </a:prstGeom>
              <a:noFill/>
            </p:spPr>
            <p:txBody>
              <a:bodyPr wrap="square" rtlCol="0">
                <a:spAutoFit/>
              </a:bodyPr>
              <a:lstStyle/>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 durumda, garantili sınırı sağlayan denklem şu şekilde elde edilmiştir: </a:t>
                </a: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m:t>
                                  </m:r>
                                  <m:r>
                                    <a:rPr lang="tr-TR" sz="4000" b="0" i="1" smtClean="0">
                                      <a:latin typeface="Cambria Math" panose="02040503050406030204" pitchFamily="18" charset="0"/>
                                    </a:rPr>
                                    <m:t>𝑡</m:t>
                                  </m:r>
                                  <m:r>
                                    <a:rPr lang="tr-TR" sz="4000" i="1">
                                      <a:latin typeface="Cambria Math" panose="02040503050406030204" pitchFamily="18" charset="0"/>
                                    </a:rPr>
                                    <m:t>)</m:t>
                                  </m:r>
                                </m:e>
                              </m:d>
                            </m:e>
                          </m:d>
                        </m:e>
                        <m:sup>
                          <m:r>
                            <a:rPr lang="tr-TR" sz="4000" i="1">
                              <a:latin typeface="Cambria Math" panose="02040503050406030204" pitchFamily="18" charset="0"/>
                            </a:rPr>
                            <m:t>2</m:t>
                          </m:r>
                        </m:sup>
                      </m:sSup>
                      <m:r>
                        <a:rPr lang="tr-TR" sz="4000" b="0" i="1" smtClean="0">
                          <a:latin typeface="Cambria Math" panose="02040503050406030204" pitchFamily="18" charset="0"/>
                        </a:rPr>
                        <m:t>&lt;</m:t>
                      </m:r>
                      <m:f>
                        <m:fPr>
                          <m:ctrlPr>
                            <a:rPr lang="tr-TR" sz="4000" b="0" i="1" smtClean="0">
                              <a:latin typeface="Cambria Math" panose="02040503050406030204" pitchFamily="18" charset="0"/>
                            </a:rPr>
                          </m:ctrlPr>
                        </m:fPr>
                        <m:num>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𝛬</m:t>
                              </m:r>
                            </m:e>
                            <m:sub>
                              <m:r>
                                <a:rPr lang="tr-TR" sz="4000" b="0" i="1" kern="100" smtClean="0">
                                  <a:latin typeface="Cambria Math" panose="02040503050406030204" pitchFamily="18" charset="0"/>
                                  <a:ea typeface="Aptos"/>
                                  <a:cs typeface="Times New Roman" panose="02020603050405020304" pitchFamily="18" charset="0"/>
                                </a:rPr>
                                <m:t>𝑝</m:t>
                              </m:r>
                            </m:sub>
                          </m:sSub>
                          <m:sSup>
                            <m:sSupPr>
                              <m:ctrlPr>
                                <a:rPr lang="tr-TR" sz="4000" i="1" kern="100">
                                  <a:latin typeface="Cambria Math" panose="02040503050406030204" pitchFamily="18" charset="0"/>
                                  <a:ea typeface="Aptos"/>
                                  <a:cs typeface="Times New Roman" panose="02020603050405020304" pitchFamily="18" charset="0"/>
                                </a:rPr>
                              </m:ctrlPr>
                            </m:sSupPr>
                            <m:e>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𝑤</m:t>
                                  </m:r>
                                </m:sub>
                              </m:sSub>
                            </m:e>
                            <m:sup>
                              <m:r>
                                <a:rPr lang="tr-TR" sz="4000" i="1" kern="100">
                                  <a:latin typeface="Cambria Math" panose="02040503050406030204" pitchFamily="18" charset="0"/>
                                  <a:ea typeface="Aptos"/>
                                  <a:cs typeface="Times New Roman" panose="02020603050405020304" pitchFamily="18" charset="0"/>
                                </a:rPr>
                                <m:t>2</m:t>
                              </m:r>
                            </m:sup>
                          </m:sSup>
                        </m:num>
                        <m:den>
                          <m:sSub>
                            <m:sSubPr>
                              <m:ctrlPr>
                                <a:rPr lang="tr-TR" sz="4000" i="1" kern="100">
                                  <a:latin typeface="Cambria Math" panose="02040503050406030204" pitchFamily="18" charset="0"/>
                                  <a:cs typeface="Times New Roman" panose="02020603050405020304" pitchFamily="18" charset="0"/>
                                </a:rPr>
                              </m:ctrlPr>
                            </m:sSubPr>
                            <m:e>
                              <m:r>
                                <a:rPr lang="tr-TR" sz="4000"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0" i="1" kern="100">
                                  <a:latin typeface="Cambria Math" panose="02040503050406030204" pitchFamily="18" charset="0"/>
                                  <a:cs typeface="Times New Roman" panose="02020603050405020304" pitchFamily="18" charset="0"/>
                                </a:rPr>
                                <m:t>𝑝</m:t>
                              </m:r>
                            </m:sub>
                          </m:sSub>
                          <m:sSup>
                            <m:sSupPr>
                              <m:ctrlPr>
                                <a:rPr lang="tr-TR" sz="4000" i="1" kern="100" smtClean="0">
                                  <a:latin typeface="Cambria Math" panose="02040503050406030204" pitchFamily="18" charset="0"/>
                                  <a:cs typeface="Times New Roman" panose="02020603050405020304" pitchFamily="18" charset="0"/>
                                </a:rPr>
                              </m:ctrlPr>
                            </m:sSupPr>
                            <m:e>
                              <m:r>
                                <a:rPr lang="tr-TR" sz="4000" b="0" i="1" kern="100" smtClean="0">
                                  <a:latin typeface="Cambria Math" panose="02040503050406030204" pitchFamily="18" charset="0"/>
                                  <a:cs typeface="Times New Roman" panose="02020603050405020304" pitchFamily="18" charset="0"/>
                                </a:rPr>
                                <m:t>𝑣</m:t>
                              </m:r>
                            </m:e>
                            <m:sup>
                              <m:r>
                                <a:rPr lang="tr-TR" sz="4000" b="0" i="1" kern="100" smtClean="0">
                                  <a:latin typeface="Cambria Math" panose="02040503050406030204" pitchFamily="18" charset="0"/>
                                  <a:cs typeface="Times New Roman" panose="02020603050405020304" pitchFamily="18" charset="0"/>
                                </a:rPr>
                                <m:t>2</m:t>
                              </m:r>
                            </m:sup>
                          </m:sSup>
                        </m:den>
                      </m:f>
                      <m:r>
                        <a:rPr lang="tr-TR" sz="4000" b="0" i="1" smtClean="0">
                          <a:latin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𝛿</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𝑙</m:t>
                          </m:r>
                        </m:sub>
                      </m:sSub>
                    </m:oMath>
                  </m:oMathPara>
                </a14:m>
                <a:endParaRPr lang="tr-TR" sz="4000" b="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Elde edilen garantili sınır denklemini sağlayan değerler ve aralıkları aşağıdaki gibidir.</a:t>
                </a: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rPr>
                        <m:t>𝑎</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r>
                        <a:rPr lang="tr-TR" sz="4000" b="0" i="1" smtClean="0">
                          <a:latin typeface="Cambria Math" panose="02040503050406030204" pitchFamily="18" charset="0"/>
                          <a:ea typeface="Cambria Math" panose="02040503050406030204" pitchFamily="18" charset="0"/>
                        </a:rPr>
                        <m:t>=</m:t>
                      </m:r>
                      <m:d>
                        <m:dPr>
                          <m:begChr m:val="{"/>
                          <m:endChr m:val=""/>
                          <m:ctrlPr>
                            <a:rPr lang="tr-TR" sz="4000"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sz="4000" b="0" i="1" smtClean="0">
                                  <a:latin typeface="Cambria Math" panose="02040503050406030204" pitchFamily="18" charset="0"/>
                                  <a:ea typeface="Cambria Math" panose="02040503050406030204" pitchFamily="18" charset="0"/>
                                </a:rPr>
                              </m:ctrlPr>
                            </m:mPr>
                            <m:mr>
                              <m:e>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𝑖</m:t>
                                    </m:r>
                                  </m:sub>
                                </m:sSub>
                                <m:r>
                                  <m:rPr>
                                    <m:brk m:alnAt="7"/>
                                  </m:rPr>
                                  <a:rPr lang="tr-TR" sz="4000" b="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𝜖</m:t>
                                </m:r>
                                <m:r>
                                  <a:rPr lang="tr-TR" sz="4000" b="0" i="1" smtClean="0">
                                    <a:latin typeface="Cambria Math" panose="02040503050406030204" pitchFamily="18" charset="0"/>
                                    <a:ea typeface="Cambria Math" panose="02040503050406030204" pitchFamily="18" charset="0"/>
                                  </a:rPr>
                                  <m:t> </m:t>
                                </m:r>
                                <m:d>
                                  <m:dPr>
                                    <m:begChr m:val="{"/>
                                    <m:endChr m:val=""/>
                                    <m:ctrlPr>
                                      <a:rPr lang="tr-TR" sz="4000" b="0" i="1" smtClean="0">
                                        <a:latin typeface="Cambria Math" panose="02040503050406030204" pitchFamily="18" charset="0"/>
                                        <a:ea typeface="Cambria Math" panose="02040503050406030204" pitchFamily="18" charset="0"/>
                                      </a:rPr>
                                    </m:ctrlPr>
                                  </m:dPr>
                                  <m:e>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r>
                                      <a:rPr lang="tr-TR" sz="4000" b="0" i="1" smtClean="0">
                                        <a:latin typeface="Cambria Math" panose="02040503050406030204" pitchFamily="18" charset="0"/>
                                        <a:ea typeface="Cambria Math" panose="02040503050406030204" pitchFamily="18" charset="0"/>
                                      </a:rPr>
                                      <m:t>, </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b="0" i="1" smtClean="0">
                                        <a:latin typeface="Cambria Math" panose="02040503050406030204" pitchFamily="18" charset="0"/>
                                        <a:ea typeface="Cambria Math" panose="02040503050406030204" pitchFamily="18" charset="0"/>
                                      </a:rPr>
                                      <m:t>),   0≤</m:t>
                                    </m:r>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&lt;</m:t>
                                    </m:r>
                                    <m:r>
                                      <a:rPr lang="tr-TR" sz="4000" b="0" i="1" smtClean="0">
                                        <a:latin typeface="Cambria Math" panose="02040503050406030204" pitchFamily="18" charset="0"/>
                                        <a:ea typeface="Cambria Math" panose="02040503050406030204" pitchFamily="18" charset="0"/>
                                      </a:rPr>
                                      <m:t>𝑙</m:t>
                                    </m:r>
                                  </m:e>
                                </m:d>
                              </m:e>
                            </m:mr>
                            <m:m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e>
                            </m:mr>
                          </m:m>
                        </m:e>
                      </m:d>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rPr>
                        <m:t>𝜇</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r>
                        <a:rPr lang="tr-TR" sz="4000" b="0" i="1" smtClean="0">
                          <a:latin typeface="Cambria Math" panose="02040503050406030204" pitchFamily="18" charset="0"/>
                          <a:ea typeface="Cambria Math" panose="02040503050406030204" pitchFamily="18" charset="0"/>
                        </a:rPr>
                        <m:t>=</m:t>
                      </m:r>
                      <m:d>
                        <m:dPr>
                          <m:begChr m:val="{"/>
                          <m:endChr m:val=""/>
                          <m:ctrlPr>
                            <a:rPr lang="tr-TR" sz="4000"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sz="4000" b="0" i="1" smtClean="0">
                                  <a:latin typeface="Cambria Math" panose="02040503050406030204" pitchFamily="18" charset="0"/>
                                  <a:ea typeface="Cambria Math" panose="02040503050406030204" pitchFamily="18" charset="0"/>
                                </a:rPr>
                              </m:ctrlPr>
                            </m:mPr>
                            <m:mr>
                              <m:e>
                                <m:sSub>
                                  <m:sSubPr>
                                    <m:ctrlPr>
                                      <a:rPr lang="tr-TR" sz="4000" b="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sub>
                                </m:sSub>
                                <m:r>
                                  <m:rPr>
                                    <m:brk m:alnAt="7"/>
                                  </m:rPr>
                                  <a:rPr lang="tr-TR" sz="4000" b="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𝜖</m:t>
                                </m:r>
                                <m:r>
                                  <a:rPr lang="tr-TR" sz="4000" b="0" i="1" smtClean="0">
                                    <a:latin typeface="Cambria Math" panose="02040503050406030204" pitchFamily="18" charset="0"/>
                                    <a:ea typeface="Cambria Math" panose="02040503050406030204" pitchFamily="18" charset="0"/>
                                  </a:rPr>
                                  <m:t> </m:t>
                                </m:r>
                                <m:d>
                                  <m:dPr>
                                    <m:begChr m:val="{"/>
                                    <m:endChr m:val=""/>
                                    <m:ctrlPr>
                                      <a:rPr lang="tr-TR" sz="4000" b="0" i="1" smtClean="0">
                                        <a:latin typeface="Cambria Math" panose="02040503050406030204" pitchFamily="18" charset="0"/>
                                        <a:ea typeface="Cambria Math" panose="02040503050406030204" pitchFamily="18" charset="0"/>
                                      </a:rPr>
                                    </m:ctrlPr>
                                  </m:dPr>
                                  <m:e>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r>
                                      <a:rPr lang="tr-TR" sz="4000" b="0" i="1" smtClean="0">
                                        <a:latin typeface="Cambria Math" panose="02040503050406030204" pitchFamily="18" charset="0"/>
                                        <a:ea typeface="Cambria Math" panose="02040503050406030204" pitchFamily="18" charset="0"/>
                                      </a:rPr>
                                      <m:t>, </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b="0" i="1" smtClean="0">
                                        <a:latin typeface="Cambria Math" panose="02040503050406030204" pitchFamily="18" charset="0"/>
                                        <a:ea typeface="Cambria Math" panose="02040503050406030204" pitchFamily="18" charset="0"/>
                                      </a:rPr>
                                      <m:t>),   0≤</m:t>
                                    </m:r>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&lt;</m:t>
                                    </m:r>
                                    <m:r>
                                      <a:rPr lang="tr-TR" sz="4000" b="0" i="1" smtClean="0">
                                        <a:latin typeface="Cambria Math" panose="02040503050406030204" pitchFamily="18" charset="0"/>
                                        <a:ea typeface="Cambria Math" panose="02040503050406030204" pitchFamily="18" charset="0"/>
                                      </a:rPr>
                                      <m:t>𝑙</m:t>
                                    </m:r>
                                  </m:e>
                                </m:d>
                              </m:e>
                            </m:mr>
                            <m:m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e>
                            </m:mr>
                          </m:m>
                        </m:e>
                      </m:d>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1713181"/>
                <a:ext cx="20719914" cy="9943428"/>
              </a:xfrm>
              <a:prstGeom prst="rect">
                <a:avLst/>
              </a:prstGeom>
              <a:blipFill>
                <a:blip r:embed="rId5"/>
                <a:stretch>
                  <a:fillRect l="-1030" t="-736"/>
                </a:stretch>
              </a:blipFill>
            </p:spPr>
            <p:txBody>
              <a:bodyPr/>
              <a:lstStyle/>
              <a:p>
                <a:r>
                  <a:rPr lang="tr-TR">
                    <a:noFill/>
                  </a:rPr>
                  <a:t> </a:t>
                </a:r>
              </a:p>
            </p:txBody>
          </p:sp>
        </mc:Fallback>
      </mc:AlternateContent>
    </p:spTree>
    <p:extLst>
      <p:ext uri="{BB962C8B-B14F-4D97-AF65-F5344CB8AC3E}">
        <p14:creationId xmlns:p14="http://schemas.microsoft.com/office/powerpoint/2010/main" val="333670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382741"/>
                <a:ext cx="20719914" cy="9819098"/>
              </a:xfrm>
              <a:prstGeom prst="rect">
                <a:avLst/>
              </a:prstGeom>
              <a:noFill/>
            </p:spPr>
            <p:txBody>
              <a:bodyPr wrap="square" rtlCol="0">
                <a:spAutoFit/>
              </a:bodyPr>
              <a:lstStyle/>
              <a:p>
                <a:pPr>
                  <a:lnSpc>
                    <a:spcPct val="115000"/>
                  </a:lnSpc>
                  <a:spcAft>
                    <a:spcPts val="800"/>
                  </a:spcAft>
                </a:pPr>
                <a:r>
                  <a:rPr lang="tr-TR" sz="4000" b="1" dirty="0">
                    <a:latin typeface="Times New Roman" panose="02020603050405020304" pitchFamily="18" charset="0"/>
                    <a:ea typeface="Cambria Math" panose="02040503050406030204" pitchFamily="18" charset="0"/>
                    <a:cs typeface="Times New Roman" panose="02020603050405020304" pitchFamily="18" charset="0"/>
                  </a:rPr>
                  <a:t>Anahtarlama Sayısı </a:t>
                </a:r>
                <a:r>
                  <a:rPr lang="tr-TR" sz="4000" b="1" i="1" dirty="0">
                    <a:latin typeface="Times New Roman" panose="02020603050405020304" pitchFamily="18" charset="0"/>
                    <a:ea typeface="Cambria Math" panose="02040503050406030204" pitchFamily="18" charset="0"/>
                    <a:cs typeface="Times New Roman" panose="02020603050405020304" pitchFamily="18" charset="0"/>
                  </a:rPr>
                  <a:t>l  </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Kestirimi</a:t>
                </a:r>
              </a:p>
              <a:p>
                <a:pPr>
                  <a:lnSpc>
                    <a:spcPct val="115000"/>
                  </a:lnSpc>
                  <a:spcAft>
                    <a:spcPts val="800"/>
                  </a:spcAft>
                </a:pPr>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3’ten özyinelemeli üst sınır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𝑘</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olarak elde edilmişti.</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Buradan kapalı çözüm olarak şu sonuç elde edilebilir: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r>
                      <a:rPr lang="tr-TR" sz="4000" b="0" i="1" smtClean="0">
                        <a:latin typeface="Cambria Math" panose="02040503050406030204" pitchFamily="18" charset="0"/>
                        <a:ea typeface="Cambria Math" panose="02040503050406030204" pitchFamily="18" charset="0"/>
                      </a:rPr>
                      <m:t>=</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0</m:t>
                        </m:r>
                      </m:sub>
                    </m:sSub>
                    <m:r>
                      <a:rPr lang="tr-TR" sz="4000" b="0" i="0" smtClean="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p>
                      <m:sSupPr>
                        <m:ctrlPr>
                          <a:rPr lang="tr-TR" sz="4000" i="1" smtClean="0">
                            <a:latin typeface="Cambria Math" panose="02040503050406030204" pitchFamily="18" charset="0"/>
                            <a:ea typeface="Cambria Math" panose="02040503050406030204" pitchFamily="18" charset="0"/>
                          </a:rPr>
                        </m:ctrlPr>
                      </m:sSupPr>
                      <m:e>
                        <m:r>
                          <a:rPr lang="tr-TR" sz="4000" b="0" i="1" smtClean="0">
                            <a:latin typeface="Cambria Math" panose="02040503050406030204" pitchFamily="18" charset="0"/>
                            <a:ea typeface="Cambria Math" panose="02040503050406030204" pitchFamily="18" charset="0"/>
                          </a:rPr>
                          <m:t>𝑘</m:t>
                        </m:r>
                      </m:e>
                      <m:sup>
                        <m:r>
                          <a:rPr lang="tr-TR" sz="4000" b="0" i="1" smtClean="0">
                            <a:latin typeface="Cambria Math" panose="02040503050406030204" pitchFamily="18" charset="0"/>
                            <a:ea typeface="Cambria Math" panose="02040503050406030204" pitchFamily="18" charset="0"/>
                          </a:rPr>
                          <m:t>𝑖</m:t>
                        </m:r>
                      </m:sup>
                    </m:sSup>
                    <m:r>
                      <a:rPr lang="tr-TR" sz="4000" b="0" i="1" smtClean="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oMath>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Anahtarlamayı durdurma kriteri </a:t>
                </a:r>
                <a14:m>
                  <m:oMath xmlns:m="http://schemas.openxmlformats.org/officeDocument/2006/math">
                    <m:sSub>
                      <m:sSubPr>
                        <m:ctrlPr>
                          <a:rPr lang="tr-TR" sz="4000" i="1" smtClean="0">
                            <a:latin typeface="Cambria Math" panose="02040503050406030204" pitchFamily="18" charset="0"/>
                          </a:rPr>
                        </m:ctrlPr>
                      </m:sSub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r>
                          <a:rPr lang="tr-TR" sz="4000" b="0" i="1" smtClean="0">
                            <a:latin typeface="Cambria Math" panose="02040503050406030204" pitchFamily="18" charset="0"/>
                          </a:rPr>
                          <m:t>&lt;</m:t>
                        </m:r>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b="0" i="1" smtClean="0">
                        <a:latin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nde</a:t>
                </a:r>
                <a:r>
                  <a:rPr lang="tr-TR" sz="4000" dirty="0">
                    <a:latin typeface="Times New Roman" panose="02020603050405020304" pitchFamily="18" charset="0"/>
                    <a:ea typeface="Cambria Math" panose="02040503050406030204" pitchFamily="18" charset="0"/>
                    <a:cs typeface="Times New Roman" panose="02020603050405020304" pitchFamily="18" charset="0"/>
                  </a:rPr>
                  <a:t> yerine konulursa aşağıdaki sonuç elde edilecektir. </a:t>
                </a:r>
              </a:p>
              <a:p>
                <a:pPr>
                  <a:lnSpc>
                    <a:spcPct val="115000"/>
                  </a:lnSpc>
                  <a:spcAft>
                    <a:spcPts val="800"/>
                  </a:spcAft>
                </a:pPr>
                <a14:m>
                  <m:oMathPara xmlns:m="http://schemas.openxmlformats.org/officeDocument/2006/math">
                    <m:oMathParaPr>
                      <m:jc m:val="centerGroup"/>
                    </m:oMathParaPr>
                    <m:oMath xmlns:m="http://schemas.openxmlformats.org/officeDocument/2006/math">
                      <m:d>
                        <m:dPr>
                          <m:ctrlPr>
                            <a:rPr lang="tr-TR" sz="4000" b="0" i="1" smtClean="0">
                              <a:latin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e>
                      </m:d>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𝑘</m:t>
                          </m:r>
                        </m:e>
                        <m:sup>
                          <m:r>
                            <a:rPr lang="tr-TR" sz="4000" i="1">
                              <a:latin typeface="Cambria Math" panose="02040503050406030204" pitchFamily="18" charset="0"/>
                              <a:ea typeface="Cambria Math" panose="02040503050406030204" pitchFamily="18" charset="0"/>
                            </a:rPr>
                            <m:t>𝑖</m:t>
                          </m:r>
                        </m:sup>
                      </m:sSup>
                      <m:r>
                        <a:rPr lang="tr-TR" sz="4000" b="0" i="1" smtClean="0">
                          <a:latin typeface="Cambria Math" panose="02040503050406030204" pitchFamily="18" charset="0"/>
                          <a:ea typeface="Cambria Math" panose="02040503050406030204" pitchFamily="18" charset="0"/>
                        </a:rPr>
                        <m:t>&lt;</m:t>
                      </m:r>
                      <m:r>
                        <a:rPr lang="tr-TR" sz="4000" i="1">
                          <a:latin typeface="Cambria Math" panose="02040503050406030204" pitchFamily="18" charset="0"/>
                          <a:ea typeface="Cambria Math" panose="02040503050406030204" pitchFamily="18" charset="0"/>
                        </a:rPr>
                        <m:t>𝜁</m:t>
                      </m:r>
                      <m:r>
                        <a:rPr lang="tr-TR" sz="400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&gt;</m:t>
                      </m:r>
                      <m:f>
                        <m:fPr>
                          <m:ctrlPr>
                            <a:rPr lang="tr-TR" sz="4000" b="0" i="1" smtClean="0">
                              <a:latin typeface="Cambria Math" panose="02040503050406030204" pitchFamily="18" charset="0"/>
                              <a:ea typeface="Cambria Math" panose="02040503050406030204" pitchFamily="18" charset="0"/>
                            </a:rPr>
                          </m:ctrlPr>
                        </m:fPr>
                        <m:num>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d>
                                    <m:dPr>
                                      <m:ctrlPr>
                                        <a:rPr lang="tr-TR" sz="4000" b="0" i="1" smtClean="0">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e>
                                  </m:d>
                                  <m:r>
                                    <a:rPr lang="tr-TR" sz="4000" b="0" i="1" smtClean="0">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e>
                              </m:d>
                            </m:e>
                          </m:func>
                        </m:num>
                        <m:den>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1/</m:t>
                                  </m:r>
                                  <m:r>
                                    <a:rPr lang="tr-TR" sz="4000" b="0" i="1" smtClean="0">
                                      <a:latin typeface="Cambria Math" panose="02040503050406030204" pitchFamily="18" charset="0"/>
                                      <a:ea typeface="Cambria Math" panose="02040503050406030204" pitchFamily="18" charset="0"/>
                                    </a:rPr>
                                    <m:t>𝑘</m:t>
                                  </m:r>
                                </m:e>
                              </m:d>
                            </m:e>
                          </m:func>
                        </m:den>
                      </m:f>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Dolayısıyla da anahtarlama sayısı aşağıdaki gibi elde edilebilir. Buna göre </a:t>
                </a:r>
                <a14:m>
                  <m:oMath xmlns:m="http://schemas.openxmlformats.org/officeDocument/2006/math">
                    <m:r>
                      <a:rPr lang="tr-TR" sz="4000" i="1" smtClean="0">
                        <a:latin typeface="Cambria Math" panose="02040503050406030204" pitchFamily="18" charset="0"/>
                        <a:ea typeface="Cambria Math" panose="02040503050406030204" pitchFamily="18" charset="0"/>
                      </a:rPr>
                      <m:t>𝜁</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yarıya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indirilerse</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anaharlama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sayısı 1 artar. </a:t>
                </a: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rPr>
                        <m:t>𝑙</m:t>
                      </m:r>
                      <m:r>
                        <a:rPr lang="tr-TR" sz="4000" b="0" i="1" smtClean="0">
                          <a:latin typeface="Cambria Math" panose="02040503050406030204" pitchFamily="18" charset="0"/>
                          <a:ea typeface="Cambria Math" panose="02040503050406030204" pitchFamily="18" charset="0"/>
                        </a:rPr>
                        <m:t>=</m:t>
                      </m:r>
                      <m:f>
                        <m:fPr>
                          <m:ctrlPr>
                            <a:rPr lang="tr-TR" sz="4000" b="0" i="1" smtClean="0">
                              <a:latin typeface="Cambria Math" panose="02040503050406030204" pitchFamily="18" charset="0"/>
                              <a:ea typeface="Cambria Math" panose="02040503050406030204" pitchFamily="18" charset="0"/>
                            </a:rPr>
                          </m:ctrlPr>
                        </m:fPr>
                        <m:num>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d>
                                    <m:dPr>
                                      <m:ctrlPr>
                                        <a:rPr lang="tr-TR" sz="4000" b="0" i="1" smtClean="0">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e>
                                  </m:d>
                                  <m:r>
                                    <a:rPr lang="tr-TR" sz="4000" b="0" i="1" smtClean="0">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e>
                              </m:d>
                            </m:e>
                          </m:func>
                        </m:num>
                        <m:den>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1/</m:t>
                                  </m:r>
                                  <m:r>
                                    <a:rPr lang="tr-TR" sz="4000" b="0" i="1" smtClean="0">
                                      <a:latin typeface="Cambria Math" panose="02040503050406030204" pitchFamily="18" charset="0"/>
                                      <a:ea typeface="Cambria Math" panose="02040503050406030204" pitchFamily="18" charset="0"/>
                                    </a:rPr>
                                    <m:t>𝑘</m:t>
                                  </m:r>
                                </m:e>
                              </m:d>
                            </m:e>
                          </m:func>
                        </m:den>
                      </m:f>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382741"/>
                <a:ext cx="20719914" cy="9819098"/>
              </a:xfrm>
              <a:prstGeom prst="rect">
                <a:avLst/>
              </a:prstGeom>
              <a:blipFill>
                <a:blip r:embed="rId5"/>
                <a:stretch>
                  <a:fillRect l="-1030" t="-745" r="-1412"/>
                </a:stretch>
              </a:blipFill>
            </p:spPr>
            <p:txBody>
              <a:bodyPr/>
              <a:lstStyle/>
              <a:p>
                <a:r>
                  <a:rPr lang="tr-TR">
                    <a:noFill/>
                  </a:rPr>
                  <a:t> </a:t>
                </a:r>
              </a:p>
            </p:txBody>
          </p:sp>
        </mc:Fallback>
      </mc:AlternateContent>
    </p:spTree>
    <p:extLst>
      <p:ext uri="{BB962C8B-B14F-4D97-AF65-F5344CB8AC3E}">
        <p14:creationId xmlns:p14="http://schemas.microsoft.com/office/powerpoint/2010/main" val="605965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9</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1486263"/>
                <a:ext cx="20719914" cy="8703858"/>
              </a:xfrm>
              <a:prstGeom prst="rect">
                <a:avLst/>
              </a:prstGeom>
              <a:noFill/>
            </p:spPr>
            <p:txBody>
              <a:bodyPr wrap="square" rtlCol="0">
                <a:spAutoFit/>
              </a:bodyPr>
              <a:lstStyle/>
              <a:p>
                <a:pPr>
                  <a:lnSpc>
                    <a:spcPct val="115000"/>
                  </a:lnSpc>
                  <a:spcAft>
                    <a:spcPts val="800"/>
                  </a:spcAft>
                </a:pPr>
                <a:r>
                  <a:rPr lang="tr-TR" sz="4000" b="1" dirty="0">
                    <a:latin typeface="Times New Roman" panose="02020603050405020304" pitchFamily="18" charset="0"/>
                    <a:ea typeface="Cambria Math" panose="02040503050406030204" pitchFamily="18" charset="0"/>
                    <a:cs typeface="Times New Roman" panose="02020603050405020304" pitchFamily="18" charset="0"/>
                  </a:rPr>
                  <a:t>Kuantizasyonsuz Durumun Elde Edilişi</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Eğer </a:t>
                </a:r>
                <a14:m>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r>
                      <a:rPr lang="tr-TR" sz="400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tr-TR" sz="4000" b="0" i="0" smtClean="0">
                        <a:latin typeface="Cambria Math" panose="02040503050406030204" pitchFamily="18" charset="0"/>
                      </a:rPr>
                      <m:t>M</m:t>
                    </m:r>
                    <m:r>
                      <a:rPr lang="tr-TR" sz="4000" i="1">
                        <a:latin typeface="Cambria Math" panose="02040503050406030204" pitchFamily="18" charset="0"/>
                        <a:ea typeface="Cambria Math" panose="02040503050406030204" pitchFamily="18" charset="0"/>
                      </a:rPr>
                      <m:t>→</m:t>
                    </m:r>
                    <m:r>
                      <a:rPr lang="tr-TR" sz="4000">
                        <a:latin typeface="Cambria Math" panose="02040503050406030204" pitchFamily="18" charset="0"/>
                      </a:rPr>
                      <m:t>ꝏ</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seçilirse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Theorem</a:t>
                </a:r>
                <a:r>
                  <a:rPr lang="tr-TR" sz="4000" dirty="0">
                    <a:latin typeface="Times New Roman" panose="02020603050405020304" pitchFamily="18" charset="0"/>
                    <a:ea typeface="Cambria Math" panose="02040503050406030204" pitchFamily="18" charset="0"/>
                    <a:cs typeface="Times New Roman" panose="02020603050405020304" pitchFamily="18" charset="0"/>
                  </a:rPr>
                  <a:t> 2’nin koşulları otomatik olarak sağlanır ve anahtarlama prosedürüne gerek kalmaz. Garantili sınır ise aşağıdaki gibi indirgenmiş olur:</a:t>
                </a: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p>
                        <m:sSupPr>
                          <m:ctrlPr>
                            <a:rPr lang="tr-TR" sz="4000" i="1" smtClean="0">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m:t>
                                  </m:r>
                                  <m:r>
                                    <a:rPr lang="tr-TR" sz="4000" b="0" i="1" smtClean="0">
                                      <a:latin typeface="Cambria Math" panose="02040503050406030204" pitchFamily="18" charset="0"/>
                                    </a:rPr>
                                    <m:t>𝑡</m:t>
                                  </m:r>
                                  <m:r>
                                    <a:rPr lang="tr-TR" sz="4000" i="1">
                                      <a:latin typeface="Cambria Math" panose="02040503050406030204" pitchFamily="18" charset="0"/>
                                    </a:rPr>
                                    <m:t>)</m:t>
                                  </m:r>
                                </m:e>
                              </m:d>
                            </m:e>
                          </m:d>
                        </m:e>
                        <m:sup>
                          <m:r>
                            <a:rPr lang="tr-TR" sz="4000" i="1">
                              <a:latin typeface="Cambria Math" panose="02040503050406030204" pitchFamily="18" charset="0"/>
                            </a:rPr>
                            <m:t>2</m:t>
                          </m:r>
                        </m:sup>
                      </m:sSup>
                      <m:r>
                        <a:rPr lang="tr-TR" sz="4000" b="0" i="1" smtClean="0">
                          <a:latin typeface="Cambria Math" panose="02040503050406030204" pitchFamily="18" charset="0"/>
                        </a:rPr>
                        <m:t>&lt;</m:t>
                      </m:r>
                      <m:f>
                        <m:fPr>
                          <m:ctrlPr>
                            <a:rPr lang="tr-TR" sz="4000" b="0" i="1" smtClean="0">
                              <a:latin typeface="Cambria Math" panose="02040503050406030204" pitchFamily="18" charset="0"/>
                            </a:rPr>
                          </m:ctrlPr>
                        </m:fPr>
                        <m:num>
                          <m:r>
                            <a:rPr lang="tr-TR" sz="4000" b="0" i="1" smtClean="0">
                              <a:latin typeface="Cambria Math" panose="02040503050406030204" pitchFamily="18" charset="0"/>
                            </a:rPr>
                            <m:t>4</m:t>
                          </m:r>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𝛬</m:t>
                              </m:r>
                            </m:e>
                            <m:sub>
                              <m:r>
                                <a:rPr lang="tr-TR" sz="4000" b="0" i="1" kern="100" smtClean="0">
                                  <a:latin typeface="Cambria Math" panose="02040503050406030204" pitchFamily="18" charset="0"/>
                                  <a:ea typeface="Aptos"/>
                                  <a:cs typeface="Times New Roman" panose="02020603050405020304" pitchFamily="18" charset="0"/>
                                </a:rPr>
                                <m:t>𝑝</m:t>
                              </m:r>
                            </m:sub>
                          </m:sSub>
                          <m:sSup>
                            <m:sSupPr>
                              <m:ctrlPr>
                                <a:rPr lang="tr-TR" sz="4000" i="1" kern="100">
                                  <a:latin typeface="Cambria Math" panose="02040503050406030204" pitchFamily="18" charset="0"/>
                                  <a:ea typeface="Aptos"/>
                                  <a:cs typeface="Times New Roman" panose="02020603050405020304" pitchFamily="18" charset="0"/>
                                </a:rPr>
                              </m:ctrlPr>
                            </m:sSupPr>
                            <m:e>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𝑤</m:t>
                                  </m:r>
                                </m:sub>
                              </m:sSub>
                            </m:e>
                            <m:sup>
                              <m:r>
                                <a:rPr lang="tr-TR" sz="4000" i="1" kern="100">
                                  <a:latin typeface="Cambria Math" panose="02040503050406030204" pitchFamily="18" charset="0"/>
                                  <a:ea typeface="Aptos"/>
                                  <a:cs typeface="Times New Roman" panose="02020603050405020304" pitchFamily="18" charset="0"/>
                                </a:rPr>
                                <m:t>2</m:t>
                              </m:r>
                            </m:sup>
                          </m:sSup>
                        </m:num>
                        <m:den>
                          <m:sSub>
                            <m:sSubPr>
                              <m:ctrlPr>
                                <a:rPr lang="tr-TR" sz="4000" i="1" kern="100">
                                  <a:latin typeface="Cambria Math" panose="02040503050406030204" pitchFamily="18" charset="0"/>
                                  <a:cs typeface="Times New Roman" panose="02020603050405020304" pitchFamily="18" charset="0"/>
                                </a:rPr>
                              </m:ctrlPr>
                            </m:sSubPr>
                            <m:e>
                              <m:r>
                                <a:rPr lang="tr-TR" sz="4000"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0" i="1" kern="100">
                                  <a:latin typeface="Cambria Math" panose="02040503050406030204" pitchFamily="18" charset="0"/>
                                  <a:cs typeface="Times New Roman" panose="02020603050405020304" pitchFamily="18" charset="0"/>
                                </a:rPr>
                                <m:t>𝑝</m:t>
                              </m:r>
                            </m:sub>
                          </m:sSub>
                          <m:sSup>
                            <m:sSupPr>
                              <m:ctrlPr>
                                <a:rPr lang="tr-TR" sz="4000" i="1" kern="100" smtClean="0">
                                  <a:latin typeface="Cambria Math" panose="02040503050406030204" pitchFamily="18" charset="0"/>
                                  <a:cs typeface="Times New Roman" panose="02020603050405020304" pitchFamily="18" charset="0"/>
                                </a:rPr>
                              </m:ctrlPr>
                            </m:sSupPr>
                            <m:e>
                              <m:r>
                                <a:rPr lang="tr-TR" sz="4000" b="0" i="1" kern="100" smtClean="0">
                                  <a:latin typeface="Cambria Math" panose="02040503050406030204" pitchFamily="18" charset="0"/>
                                  <a:ea typeface="Cambria Math" panose="02040503050406030204" pitchFamily="18" charset="0"/>
                                  <a:cs typeface="Times New Roman" panose="02020603050405020304" pitchFamily="18" charset="0"/>
                                </a:rPr>
                                <m:t>𝜀</m:t>
                              </m:r>
                            </m:e>
                            <m:sup>
                              <m:r>
                                <a:rPr lang="tr-TR" sz="4000" b="0" i="1" kern="100" smtClean="0">
                                  <a:latin typeface="Cambria Math" panose="02040503050406030204" pitchFamily="18" charset="0"/>
                                  <a:cs typeface="Times New Roman" panose="02020603050405020304" pitchFamily="18" charset="0"/>
                                </a:rPr>
                                <m:t>2</m:t>
                              </m:r>
                            </m:sup>
                          </m:sSup>
                        </m:den>
                      </m:f>
                      <m:r>
                        <a:rPr lang="tr-TR" sz="4000" b="0" i="1" smtClean="0">
                          <a:latin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𝛿</m:t>
                      </m:r>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Katsayılar bozucunun etkisini büyütmektedir.</a:t>
                </a:r>
                <a:r>
                  <a:rPr lang="tr-TR" sz="4000" b="0"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tr-TR" sz="4000" b="0" i="1" kern="100" smtClean="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küçük seçilirse bozucu etkisi zayıflatılamaz ve bozucu agresif bir etki yaratır.</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 eşitsizlik uyarlamalı kontrolörün klasik bir sonucu olarak karşımıza çıkar. </a:t>
                </a:r>
                <a14:m>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r>
                      <a:rPr lang="tr-TR" sz="400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iken dinamik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0" dirty="0">
                    <a:latin typeface="Times New Roman" panose="02020603050405020304" pitchFamily="18" charset="0"/>
                    <a:ea typeface="Cambria Math" panose="02040503050406030204" pitchFamily="18" charset="0"/>
                    <a:cs typeface="Times New Roman" panose="02020603050405020304" pitchFamily="18" charset="0"/>
                  </a:rPr>
                  <a:t> gereksizdir.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1486263"/>
                <a:ext cx="20719914" cy="8703858"/>
              </a:xfrm>
              <a:prstGeom prst="rect">
                <a:avLst/>
              </a:prstGeom>
              <a:blipFill>
                <a:blip r:embed="rId5"/>
                <a:stretch>
                  <a:fillRect l="-1030" t="-840" b="-2101"/>
                </a:stretch>
              </a:blipFill>
            </p:spPr>
            <p:txBody>
              <a:bodyPr/>
              <a:lstStyle/>
              <a:p>
                <a:r>
                  <a:rPr lang="tr-TR">
                    <a:noFill/>
                  </a:rPr>
                  <a:t> </a:t>
                </a:r>
              </a:p>
            </p:txBody>
          </p:sp>
        </mc:Fallback>
      </mc:AlternateContent>
    </p:spTree>
    <p:extLst>
      <p:ext uri="{BB962C8B-B14F-4D97-AF65-F5344CB8AC3E}">
        <p14:creationId xmlns:p14="http://schemas.microsoft.com/office/powerpoint/2010/main" val="311098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29" name="Google Shape;129;p4"/>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dirty="0"/>
          </a:p>
        </p:txBody>
      </p:sp>
      <p:sp>
        <p:nvSpPr>
          <p:cNvPr id="130" name="Google Shape;130;p4"/>
          <p:cNvSpPr txBox="1"/>
          <p:nvPr/>
        </p:nvSpPr>
        <p:spPr>
          <a:xfrm>
            <a:off x="0" y="1829843"/>
            <a:ext cx="21183600" cy="255454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2.2 Quantizer Model</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1028700" marR="0" lvl="1" indent="-571500" algn="l" rtl="0">
              <a:spcBef>
                <a:spcPts val="0"/>
              </a:spcBef>
              <a:spcAft>
                <a:spcPts val="0"/>
              </a:spcAft>
              <a:buClr>
                <a:schemeClr val="dk1"/>
              </a:buClr>
              <a:buSzPts val="4000"/>
              <a:buFont typeface="Arial"/>
              <a:buChar char="•"/>
            </a:pPr>
            <a:r>
              <a:rPr lang="tr-TR" sz="4000" b="0" i="0" u="none" strike="noStrike" cap="none" dirty="0">
                <a:solidFill>
                  <a:schemeClr val="dk1"/>
                </a:solidFill>
                <a:latin typeface="Times New Roman"/>
                <a:ea typeface="Times New Roman"/>
                <a:cs typeface="Times New Roman"/>
                <a:sym typeface="Times New Roman"/>
              </a:rPr>
              <a:t>Lorem ipsum.</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XX</a:t>
            </a:r>
            <a:r>
              <a:rPr lang="en-US" sz="3200" dirty="0">
                <a:solidFill>
                  <a:schemeClr val="lt1"/>
                </a:solidFill>
                <a:latin typeface="Times New Roman"/>
                <a:ea typeface="Times New Roman"/>
                <a:cs typeface="Times New Roman"/>
                <a:sym typeface="Times New Roman"/>
              </a:rPr>
              <a:t>/</a:t>
            </a:r>
            <a:r>
              <a:rPr lang="tr-TR" sz="3200" dirty="0">
                <a:solidFill>
                  <a:schemeClr val="lt1"/>
                </a:solidFill>
                <a:latin typeface="Times New Roman"/>
                <a:ea typeface="Times New Roman"/>
                <a:cs typeface="Times New Roman"/>
                <a:sym typeface="Times New Roman"/>
              </a:rPr>
              <a:t>06</a:t>
            </a:r>
            <a:r>
              <a:rPr lang="en-US" sz="3200" dirty="0">
                <a:solidFill>
                  <a:schemeClr val="lt1"/>
                </a:solidFill>
                <a:latin typeface="Times New Roman"/>
                <a:ea typeface="Times New Roman"/>
                <a:cs typeface="Times New Roman"/>
                <a:sym typeface="Times New Roman"/>
              </a:rPr>
              <a:t>/202</a:t>
            </a:r>
            <a:r>
              <a:rPr lang="tr-TR" sz="3200" dirty="0">
                <a:solidFill>
                  <a:schemeClr val="lt1"/>
                </a:solidFill>
                <a:latin typeface="Times New Roman"/>
                <a:ea typeface="Times New Roman"/>
                <a:cs typeface="Times New Roman"/>
                <a:sym typeface="Times New Roman"/>
              </a:rPr>
              <a:t>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Tree>
    <p:extLst>
      <p:ext uri="{BB962C8B-B14F-4D97-AF65-F5344CB8AC3E}">
        <p14:creationId xmlns:p14="http://schemas.microsoft.com/office/powerpoint/2010/main" val="4021920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10</a:t>
            </a:r>
            <a:endParaRPr lang="tr-TR" sz="4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3181"/>
                <a:ext cx="20719914" cy="6310638"/>
              </a:xfrm>
              <a:prstGeom prst="rect">
                <a:avLst/>
              </a:prstGeom>
              <a:noFill/>
            </p:spPr>
            <p:txBody>
              <a:bodyPr wrap="square" rtlCol="0">
                <a:spAutoFit/>
              </a:bodyPr>
              <a:lstStyle/>
              <a:p>
                <a:pPr>
                  <a:lnSpc>
                    <a:spcPct val="115000"/>
                  </a:lnSpc>
                  <a:spcAft>
                    <a:spcPts val="800"/>
                  </a:spcAft>
                </a:pPr>
                <a14:m>
                  <m:oMath xmlns:m="http://schemas.openxmlformats.org/officeDocument/2006/math">
                    <m:r>
                      <a:rPr lang="tr-TR" sz="4000" b="1" i="1" kern="100" smtClean="0">
                        <a:latin typeface="Cambria Math" panose="02040503050406030204" pitchFamily="18" charset="0"/>
                        <a:ea typeface="Cambria Math" panose="02040503050406030204" pitchFamily="18" charset="0"/>
                        <a:cs typeface="Times New Roman" panose="02020603050405020304" pitchFamily="18" charset="0"/>
                      </a:rPr>
                      <m:t>𝜺</m:t>
                    </m:r>
                  </m:oMath>
                </a14:m>
                <a:r>
                  <a:rPr lang="tr-TR" sz="4000" b="1" dirty="0">
                    <a:latin typeface="Times New Roman" panose="02020603050405020304" pitchFamily="18" charset="0"/>
                    <a:ea typeface="Cambria Math" panose="02040503050406030204" pitchFamily="18" charset="0"/>
                    <a:cs typeface="Times New Roman" panose="02020603050405020304" pitchFamily="18" charset="0"/>
                  </a:rPr>
                  <a:t>’</a:t>
                </a:r>
                <a:r>
                  <a:rPr lang="tr-TR" sz="4000" b="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 Fiziksel Anlamı</a:t>
                </a:r>
              </a:p>
              <a:p>
                <a:pPr>
                  <a:lnSpc>
                    <a:spcPct val="115000"/>
                  </a:lnSpc>
                  <a:spcAft>
                    <a:spcPts val="800"/>
                  </a:spcAft>
                </a:pPr>
                <a:endParaRPr lang="tr-TR" sz="4000" i="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 xmlns:m="http://schemas.openxmlformats.org/officeDocument/2006/math">
                    <m:r>
                      <a:rPr lang="tr-TR" sz="4000"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a:t>
                </a:r>
                <a14:m>
                  <m:oMath xmlns:m="http://schemas.openxmlformats.org/officeDocument/2006/math">
                    <m:r>
                      <a:rPr lang="tr-TR" sz="4000" b="0" i="1" smtClean="0">
                        <a:latin typeface="Cambria Math" panose="02040503050406030204" pitchFamily="18" charset="0"/>
                        <a:ea typeface="Cambria Math" panose="02040503050406030204" pitchFamily="18" charset="0"/>
                      </a:rPr>
                      <m:t>𝑢</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r>
                      <a:rPr lang="tr-TR" sz="4000" b="0" i="1" smtClean="0">
                        <a:latin typeface="Cambria Math" panose="02040503050406030204" pitchFamily="18" charset="0"/>
                        <a:ea typeface="Cambria Math" panose="02040503050406030204" pitchFamily="18" charset="0"/>
                      </a:rPr>
                      <m:t>=−</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r>
                      <a:rPr lang="tr-TR" sz="4000" b="0" i="1" smtClean="0">
                        <a:latin typeface="Cambria Math" panose="02040503050406030204" pitchFamily="18" charset="0"/>
                        <a:ea typeface="Cambria Math" panose="02040503050406030204" pitchFamily="18" charset="0"/>
                      </a:rPr>
                      <m:t>𝑦</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kontrol kuralından elde edilebilen kararlılık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levelidir</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Yüksek seçilen </a:t>
                </a:r>
                <a14:m>
                  <m:oMath xmlns:m="http://schemas.openxmlformats.org/officeDocument/2006/math">
                    <m:r>
                      <a:rPr lang="tr-TR" sz="4000" i="1" kern="100" smtClean="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düşük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𝑐</m:t>
                        </m:r>
                      </m:e>
                      <m:sub>
                        <m:r>
                          <a:rPr lang="tr-TR" sz="4000" i="1" kern="100">
                            <a:latin typeface="Cambria Math" panose="02040503050406030204" pitchFamily="18" charset="0"/>
                            <a:ea typeface="Aptos"/>
                            <a:cs typeface="Times New Roman" panose="02020603050405020304" pitchFamily="18" charset="0"/>
                          </a:rPr>
                          <m:t>𝑒</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değerine ve </a:t>
                </a:r>
                <a:r>
                  <a:rPr lang="tr-TR" sz="4000" dirty="0" smtClean="0">
                    <a:latin typeface="Times New Roman" panose="02020603050405020304" pitchFamily="18" charset="0"/>
                    <a:ea typeface="Cambria Math" panose="02040503050406030204" pitchFamily="18" charset="0"/>
                    <a:cs typeface="Times New Roman" panose="02020603050405020304" pitchFamily="18" charset="0"/>
                  </a:rPr>
                  <a:t>dolayısıyla </a:t>
                </a:r>
                <a:r>
                  <a:rPr lang="tr-TR" sz="4000" dirty="0">
                    <a:latin typeface="Times New Roman" panose="02020603050405020304" pitchFamily="18" charset="0"/>
                    <a:ea typeface="Cambria Math" panose="02040503050406030204" pitchFamily="18" charset="0"/>
                    <a:cs typeface="Times New Roman" panose="02020603050405020304" pitchFamily="18" charset="0"/>
                  </a:rPr>
                  <a:t>yüksek bir maksimum kuantizasyon hatası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𝑒</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ile dengelenecektir. </a:t>
                </a: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3181"/>
                <a:ext cx="20719914" cy="6310638"/>
              </a:xfrm>
              <a:prstGeom prst="rect">
                <a:avLst/>
              </a:prstGeom>
              <a:blipFill>
                <a:blip r:embed="rId5"/>
                <a:stretch>
                  <a:fillRect l="-1030" t="-1159" r="-1000"/>
                </a:stretch>
              </a:blipFill>
            </p:spPr>
            <p:txBody>
              <a:bodyPr/>
              <a:lstStyle/>
              <a:p>
                <a:r>
                  <a:rPr lang="en-US">
                    <a:noFill/>
                  </a:rPr>
                  <a:t> </a:t>
                </a:r>
              </a:p>
            </p:txBody>
          </p:sp>
        </mc:Fallback>
      </mc:AlternateContent>
    </p:spTree>
    <p:extLst>
      <p:ext uri="{BB962C8B-B14F-4D97-AF65-F5344CB8AC3E}">
        <p14:creationId xmlns:p14="http://schemas.microsoft.com/office/powerpoint/2010/main" val="1837986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11</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434716"/>
                <a:ext cx="20719914" cy="12972141"/>
              </a:xfrm>
              <a:prstGeom prst="rect">
                <a:avLst/>
              </a:prstGeom>
              <a:noFill/>
            </p:spPr>
            <p:txBody>
              <a:bodyPr wrap="square" rtlCol="0">
                <a:spAutoFit/>
              </a:bodyPr>
              <a:lstStyle/>
              <a:p>
                <a:pPr>
                  <a:lnSpc>
                    <a:spcPct val="115000"/>
                  </a:lnSpc>
                  <a:spcAft>
                    <a:spcPts val="800"/>
                  </a:spcAft>
                </a:pPr>
                <a:r>
                  <a:rPr lang="tr-TR" sz="4000"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800"/>
                  </a:spcAft>
                </a:pPr>
                <a:r>
                  <a:rPr lang="tr-TR" sz="4000"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0" dirty="0">
                    <a:latin typeface="Times New Roman" panose="02020603050405020304" pitchFamily="18" charset="0"/>
                    <a:ea typeface="Cambria Math" panose="02040503050406030204" pitchFamily="18" charset="0"/>
                    <a:cs typeface="Times New Roman" panose="02020603050405020304" pitchFamily="18" charset="0"/>
                  </a:rPr>
                  <a:t> 11’de tek ve sabit bir A matrisi yerine, belirsiz bir A modeli ile tasarımın nasıl yapılacağı anlatılmıştır. </a:t>
                </a: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smtClean="0">
                              <a:latin typeface="Cambria Math" panose="02040503050406030204" pitchFamily="18" charset="0"/>
                              <a:ea typeface="Cambria Math" panose="02040503050406030204" pitchFamily="18" charset="0"/>
                              <a:cs typeface="Times New Roman" panose="02020603050405020304" pitchFamily="18" charset="0"/>
                            </a:rPr>
                            <m:t>𝜉</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smtClean="0">
                                  <a:latin typeface="Cambria Math" panose="02040503050406030204" pitchFamily="18" charset="0"/>
                                  <a:ea typeface="Cambria Math" panose="02040503050406030204" pitchFamily="18" charset="0"/>
                                  <a:cs typeface="Times New Roman" panose="02020603050405020304" pitchFamily="18" charset="0"/>
                                </a:rPr>
                                <m:t>𝜉</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tr-TR" sz="40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≥0,  </m:t>
                      </m:r>
                      <m:nary>
                        <m:naryPr>
                          <m:chr m:val="∑"/>
                          <m:subHide m:val="on"/>
                          <m:supHide m:val="on"/>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=1</m:t>
                          </m:r>
                        </m:e>
                      </m:nary>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Belirsizlik sadece A matrisinde olduğu için, her köşe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matrisi için </a:t>
                </a:r>
                <a14:m>
                  <m:oMath xmlns:m="http://schemas.openxmlformats.org/officeDocument/2006/math">
                    <m:sSup>
                      <m:sSup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𝐶</m:t>
                    </m:r>
                    <m:sSup>
                      <m:sSup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dPr>
                          <m:e>
                            <m:r>
                              <a:rPr lang="tr-TR" sz="4000" i="1">
                                <a:latin typeface="Cambria Math" panose="02040503050406030204" pitchFamily="18" charset="0"/>
                                <a:ea typeface="Cambria Math" panose="02040503050406030204" pitchFamily="18" charset="0"/>
                                <a:cs typeface="Times New Roman" panose="02020603050405020304" pitchFamily="18" charset="0"/>
                              </a:rPr>
                              <m:t>𝑠𝐼</m:t>
                            </m:r>
                            <m:r>
                              <a:rPr lang="tr-TR" sz="4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tr-TR" sz="4000" i="1">
                            <a:latin typeface="Cambria Math" panose="02040503050406030204" pitchFamily="18" charset="0"/>
                            <a:ea typeface="Cambria Math" panose="02040503050406030204" pitchFamily="18" charset="0"/>
                            <a:cs typeface="Times New Roman" panose="02020603050405020304" pitchFamily="18" charset="0"/>
                          </a:rPr>
                          <m:t>−1</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𝐵</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HMP ise,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polytopun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tümünde de sağlanır.</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En kötü durum için aşağıdaki eşitlikler geçerlidir.</a:t>
                </a: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3200" i="1" smtClean="0">
                          <a:latin typeface="Cambria Math" panose="02040503050406030204" pitchFamily="18" charset="0"/>
                          <a:ea typeface="Cambria Math" panose="02040503050406030204" pitchFamily="18" charset="0"/>
                          <a:cs typeface="Times New Roman" panose="02020603050405020304" pitchFamily="18" charset="0"/>
                        </a:rPr>
                        <m:t>𝜀</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𝜀</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b="0" i="1" smtClean="0">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argmax</m:t>
                                </m:r>
                              </m:fName>
                              <m:e>
                                <m:d>
                                  <m:dPr>
                                    <m:begChr m:val="|"/>
                                    <m:endChr m:val="|"/>
                                    <m:ctrlPr>
                                      <a:rPr lang="tr-TR" sz="3200" i="1" smtClean="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320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d>
                                  </m:e>
                                </m:d>
                              </m:e>
                            </m:func>
                          </m:e>
                        </m:mr>
                        <m:m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b="0" i="1" smtClean="0">
                                <a:latin typeface="Cambria Math" panose="02040503050406030204" pitchFamily="18" charset="0"/>
                                <a:ea typeface="Cambria Math" panose="02040503050406030204" pitchFamily="18" charset="0"/>
                              </a:rPr>
                              <m:t>,</m:t>
                            </m:r>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32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𝑝</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kern="100">
                              <a:latin typeface="Cambria Math" panose="02040503050406030204" pitchFamily="18" charset="0"/>
                              <a:ea typeface="Aptos"/>
                              <a:cs typeface="Times New Roman" panose="02020603050405020304" pitchFamily="18" charset="0"/>
                            </a:rPr>
                          </m:ctrlPr>
                        </m:sSubPr>
                        <m:e>
                          <m:r>
                            <a:rPr lang="tr-TR" sz="3200" i="1" kern="100">
                              <a:latin typeface="Cambria Math" panose="02040503050406030204" pitchFamily="18" charset="0"/>
                              <a:ea typeface="Aptos"/>
                              <a:cs typeface="Times New Roman" panose="02020603050405020304" pitchFamily="18" charset="0"/>
                            </a:rPr>
                            <m:t>𝛬</m:t>
                          </m:r>
                        </m:e>
                        <m:sub>
                          <m:r>
                            <a:rPr lang="tr-TR" sz="3200" b="0" i="1" kern="100" smtClean="0">
                              <a:latin typeface="Cambria Math" panose="02040503050406030204" pitchFamily="18" charset="0"/>
                              <a:ea typeface="Aptos"/>
                              <a:cs typeface="Times New Roman" panose="02020603050405020304" pitchFamily="18" charset="0"/>
                            </a:rPr>
                            <m:t>𝑝</m:t>
                          </m:r>
                        </m:sub>
                      </m:sSub>
                      <m:r>
                        <a:rPr lang="tr-TR" sz="3200" b="0" i="1" smtClean="0">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max</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𝑚</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𝑎𝑥</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r>
                              <a:rPr lang="tr-TR" sz="3200" i="1">
                                <a:latin typeface="Cambria Math" panose="02040503050406030204" pitchFamily="18" charset="0"/>
                                <a:ea typeface="Cambria Math" panose="02040503050406030204" pitchFamily="18" charset="0"/>
                                <a:cs typeface="Times New Roman" panose="02020603050405020304" pitchFamily="18" charset="0"/>
                              </a:rPr>
                              <m:t>      </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434716"/>
                <a:ext cx="20719914" cy="12972141"/>
              </a:xfrm>
              <a:prstGeom prst="rect">
                <a:avLst/>
              </a:prstGeom>
              <a:blipFill>
                <a:blip r:embed="rId5"/>
                <a:stretch>
                  <a:fillRect l="-1030" t="-564"/>
                </a:stretch>
              </a:blipFill>
            </p:spPr>
            <p:txBody>
              <a:bodyPr/>
              <a:lstStyle/>
              <a:p>
                <a:r>
                  <a:rPr lang="tr-TR">
                    <a:noFill/>
                  </a:rPr>
                  <a:t> </a:t>
                </a:r>
              </a:p>
            </p:txBody>
          </p:sp>
        </mc:Fallback>
      </mc:AlternateContent>
    </p:spTree>
    <p:extLst>
      <p:ext uri="{BB962C8B-B14F-4D97-AF65-F5344CB8AC3E}">
        <p14:creationId xmlns:p14="http://schemas.microsoft.com/office/powerpoint/2010/main" val="1515264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11</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434716"/>
                <a:ext cx="20719914" cy="8540480"/>
              </a:xfrm>
              <a:prstGeom prst="rect">
                <a:avLst/>
              </a:prstGeom>
              <a:noFill/>
            </p:spPr>
            <p:txBody>
              <a:bodyPr wrap="square" rtlCol="0">
                <a:spAutoFit/>
              </a:bodyPr>
              <a:lstStyle/>
              <a:p>
                <a:pPr>
                  <a:lnSpc>
                    <a:spcPct val="115000"/>
                  </a:lnSpc>
                  <a:spcAft>
                    <a:spcPts val="800"/>
                  </a:spcAft>
                </a:pPr>
                <a:r>
                  <a:rPr lang="tr-TR" sz="4000"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Her köşe durum için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1’deki LMI tabanlı tasarım eşitlikleri tekrardan çözülmeli ve değerler elde edinilmelidir. </a:t>
                </a: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𝐶</m:t>
                          </m:r>
                        </m:e>
                      </m:d>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i="1">
                              <a:latin typeface="Cambria Math" panose="02040503050406030204" pitchFamily="18" charset="0"/>
                              <a:ea typeface="Cambria Math" panose="02040503050406030204" pitchFamily="18" charset="0"/>
                              <a:cs typeface="Times New Roman" panose="02020603050405020304" pitchFamily="18" charset="0"/>
                            </a:rPr>
                            <m:t>−</m:t>
                          </m:r>
                          <m:r>
                            <a:rPr lang="tr-TR" sz="4000" i="1">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i="1">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𝐶</m:t>
                          </m:r>
                        </m:e>
                      </m:d>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&lt;−</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𝜀</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m:t>
                      </m:r>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𝑃𝐵</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𝐶</m:t>
                          </m:r>
                        </m:e>
                        <m: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𝑔</m:t>
                      </m:r>
                      <m:r>
                        <a:rPr lang="tr-TR" sz="4000" i="1">
                          <a:latin typeface="Cambria Math" panose="02040503050406030204" pitchFamily="18" charset="0"/>
                          <a:ea typeface="Cambria Math" panose="02040503050406030204" pitchFamily="18" charset="0"/>
                          <a:cs typeface="Times New Roman" panose="02020603050405020304" pitchFamily="18" charset="0"/>
                        </a:rPr>
                        <m:t>,  </m:t>
                      </m:r>
                      <m:r>
                        <a:rPr lang="tr-TR" sz="4000" i="1">
                          <a:latin typeface="Cambria Math" panose="02040503050406030204" pitchFamily="18" charset="0"/>
                          <a:ea typeface="Cambria Math" panose="02040503050406030204" pitchFamily="18" charset="0"/>
                          <a:cs typeface="Times New Roman" panose="02020603050405020304" pitchFamily="18" charset="0"/>
                        </a:rPr>
                        <m:t>𝑃</m:t>
                      </m:r>
                      <m:r>
                        <a:rPr lang="tr-TR" sz="4000" i="1">
                          <a:latin typeface="Cambria Math" panose="02040503050406030204" pitchFamily="18" charset="0"/>
                          <a:ea typeface="Cambria Math" panose="02040503050406030204" pitchFamily="18" charset="0"/>
                          <a:cs typeface="Times New Roman" panose="02020603050405020304" pitchFamily="18" charset="0"/>
                        </a:rPr>
                        <m:t>&gt;0</m:t>
                      </m:r>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i="1">
                            <a:latin typeface="Cambria Math" panose="02040503050406030204" pitchFamily="18" charset="0"/>
                            <a:ea typeface="Cambria Math" panose="02040503050406030204" pitchFamily="18" charset="0"/>
                            <a:cs typeface="Times New Roman" panose="02020603050405020304" pitchFamily="18" charset="0"/>
                          </a:rPr>
                          <m:t>∗</m:t>
                        </m:r>
                      </m:sub>
                    </m:sSub>
                    <m:r>
                      <a:rPr lang="tr-TR" sz="4000" b="0" i="0"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ile başlanırsa minimum </a:t>
                </a:r>
                <a14:m>
                  <m:oMath xmlns:m="http://schemas.openxmlformats.org/officeDocument/2006/math">
                    <m:r>
                      <a:rPr lang="tr-TR" sz="4000"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ile başlanmış olur. </a:t>
                </a:r>
                <a14:m>
                  <m:oMath xmlns:m="http://schemas.openxmlformats.org/officeDocument/2006/math">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arttıkça </a:t>
                </a:r>
                <a14:m>
                  <m:oMath xmlns:m="http://schemas.openxmlformats.org/officeDocument/2006/math">
                    <m:r>
                      <a:rPr lang="tr-TR" sz="4000"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artar ve daha yüksek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𝑒</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değerlerine izin verilir. </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En kötü durum parametreleri ile Teorem 2 direk uygulanabilir. Böylece tek bir kontrol kanunu ile tüm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polytoplarda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çalışılabilir.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434716"/>
                <a:ext cx="20719914" cy="8540480"/>
              </a:xfrm>
              <a:prstGeom prst="rect">
                <a:avLst/>
              </a:prstGeom>
              <a:blipFill>
                <a:blip r:embed="rId5"/>
                <a:stretch>
                  <a:fillRect l="-1030" t="-857" b="-2141"/>
                </a:stretch>
              </a:blipFill>
            </p:spPr>
            <p:txBody>
              <a:bodyPr/>
              <a:lstStyle/>
              <a:p>
                <a:r>
                  <a:rPr lang="tr-TR">
                    <a:noFill/>
                  </a:rPr>
                  <a:t> </a:t>
                </a:r>
              </a:p>
            </p:txBody>
          </p:sp>
        </mc:Fallback>
      </mc:AlternateContent>
    </p:spTree>
    <p:extLst>
      <p:ext uri="{BB962C8B-B14F-4D97-AF65-F5344CB8AC3E}">
        <p14:creationId xmlns:p14="http://schemas.microsoft.com/office/powerpoint/2010/main" val="614315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5. </a:t>
            </a:r>
            <a:r>
              <a:rPr lang="tr-TR" sz="4500" dirty="0" err="1">
                <a:solidFill>
                  <a:schemeClr val="lt1"/>
                </a:solidFill>
                <a:latin typeface="Times New Roman"/>
                <a:ea typeface="Times New Roman"/>
                <a:cs typeface="Times New Roman"/>
                <a:sym typeface="Times New Roman"/>
              </a:rPr>
              <a:t>İmplementasyon</a:t>
            </a:r>
            <a:endParaRPr lang="tr-TR" sz="4800" dirty="0"/>
          </a:p>
        </p:txBody>
      </p:sp>
    </p:spTree>
    <p:extLst>
      <p:ext uri="{BB962C8B-B14F-4D97-AF65-F5344CB8AC3E}">
        <p14:creationId xmlns:p14="http://schemas.microsoft.com/office/powerpoint/2010/main" val="1076289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15"/>
          <p:cNvPicPr preferRelativeResize="0">
            <a:picLocks noGrp="1"/>
          </p:cNvPicPr>
          <p:nvPr>
            <p:ph type="body" idx="1"/>
          </p:nvPr>
        </p:nvPicPr>
        <p:blipFill rotWithShape="1">
          <a:blip r:embed="rId3">
            <a:alphaModFix/>
          </a:blip>
          <a:srcRect t="84370"/>
          <a:stretch/>
        </p:blipFill>
        <p:spPr>
          <a:xfrm>
            <a:off x="0" y="11196656"/>
            <a:ext cx="21943420" cy="1173177"/>
          </a:xfrm>
          <a:prstGeom prst="rect">
            <a:avLst/>
          </a:prstGeom>
          <a:noFill/>
          <a:ln>
            <a:noFill/>
          </a:ln>
        </p:spPr>
      </p:pic>
      <p:pic>
        <p:nvPicPr>
          <p:cNvPr id="304" name="Google Shape;304;p15" descr="İstanbul Teknik Üniversitesi | İTÜ | İTÜ 1773"/>
          <p:cNvPicPr preferRelativeResize="0"/>
          <p:nvPr/>
        </p:nvPicPr>
        <p:blipFill rotWithShape="1">
          <a:blip r:embed="rId4">
            <a:alphaModFix/>
          </a:blip>
          <a:srcRect/>
          <a:stretch/>
        </p:blipFill>
        <p:spPr>
          <a:xfrm>
            <a:off x="-22615" y="11196656"/>
            <a:ext cx="1605279" cy="978828"/>
          </a:xfrm>
          <a:prstGeom prst="rect">
            <a:avLst/>
          </a:prstGeom>
          <a:noFill/>
          <a:ln>
            <a:noFill/>
          </a:ln>
        </p:spPr>
      </p:pic>
      <p:pic>
        <p:nvPicPr>
          <p:cNvPr id="305" name="Google Shape;305;p15"/>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308" name="Google Shape;308;p15"/>
          <p:cNvSpPr txBox="1"/>
          <p:nvPr/>
        </p:nvSpPr>
        <p:spPr>
          <a:xfrm>
            <a:off x="321087" y="1906373"/>
            <a:ext cx="20975359" cy="50167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Calibri" panose="020F0502020204030204" pitchFamily="34" charset="0"/>
                <a:ea typeface="Calibri"/>
                <a:cs typeface="Calibri" panose="020F0502020204030204" pitchFamily="34" charset="0"/>
                <a:sym typeface="Calibri"/>
              </a:rPr>
              <a:t>[1]</a:t>
            </a:r>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sz="32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r>
              <a:rPr lang="tr-TR" sz="3200" dirty="0">
                <a:latin typeface="Calibri" panose="020F0502020204030204" pitchFamily="34" charset="0"/>
                <a:cs typeface="Calibri" panose="020F0502020204030204" pitchFamily="34" charset="0"/>
              </a:rPr>
              <a:t>[2] H.K. Khalil, </a:t>
            </a:r>
            <a:r>
              <a:rPr lang="tr-TR" sz="3200" i="1" dirty="0">
                <a:latin typeface="Calibri" panose="020F0502020204030204" pitchFamily="34" charset="0"/>
                <a:cs typeface="Calibri" panose="020F0502020204030204" pitchFamily="34" charset="0"/>
              </a:rPr>
              <a:t>Nonlinear Systems</a:t>
            </a:r>
            <a:r>
              <a:rPr lang="tr-TR" sz="3200" dirty="0">
                <a:latin typeface="Calibri" panose="020F0502020204030204" pitchFamily="34" charset="0"/>
                <a:cs typeface="Calibri" panose="020F0502020204030204" pitchFamily="34" charset="0"/>
              </a:rPr>
              <a:t>, 3rd ed., Prentice Hall, Upper Saddle River, NJ, 2002.</a:t>
            </a:r>
          </a:p>
          <a:p>
            <a:endParaRPr lang="tr-TR" sz="3200" b="0" i="0" u="none" strike="noStrike" dirty="0">
              <a:solidFill>
                <a:schemeClr val="dk1"/>
              </a:solidFill>
              <a:latin typeface="Calibri" panose="020F0502020204030204" pitchFamily="34" charset="0"/>
              <a:ea typeface="Calibri"/>
              <a:cs typeface="Calibri" panose="020F0502020204030204" pitchFamily="34" charset="0"/>
              <a:sym typeface="Calibri"/>
            </a:endParaRPr>
          </a:p>
          <a:p>
            <a:pPr lvl="0"/>
            <a:r>
              <a:rPr lang="en-US" sz="3200" b="0" i="0" u="none" strike="noStrike" dirty="0">
                <a:solidFill>
                  <a:schemeClr val="dk1"/>
                </a:solidFill>
                <a:latin typeface="Calibri" panose="020F0502020204030204" pitchFamily="34" charset="0"/>
                <a:ea typeface="Calibri"/>
                <a:cs typeface="Calibri" panose="020F0502020204030204" pitchFamily="34" charset="0"/>
                <a:sym typeface="Calibri"/>
              </a:rPr>
              <a:t>[2</a:t>
            </a:r>
            <a:r>
              <a:rPr lang="tr-TR" sz="3200" b="0" i="0" u="none" strike="noStrike" dirty="0">
                <a:solidFill>
                  <a:schemeClr val="dk1"/>
                </a:solidFill>
                <a:latin typeface="Calibri" panose="020F0502020204030204" pitchFamily="34" charset="0"/>
                <a:ea typeface="Calibri"/>
                <a:cs typeface="Calibri" panose="020F0502020204030204" pitchFamily="34" charset="0"/>
                <a:sym typeface="Calibri"/>
              </a:rPr>
              <a:t>3</a:t>
            </a:r>
            <a:r>
              <a:rPr lang="en-US" sz="3200" b="0" i="0" u="none" strike="noStrike"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A.L. </a:t>
            </a:r>
            <a:r>
              <a:rPr lang="en-US" sz="3200" dirty="0" err="1">
                <a:solidFill>
                  <a:schemeClr val="dk1"/>
                </a:solidFill>
                <a:latin typeface="Calibri" panose="020F0502020204030204" pitchFamily="34" charset="0"/>
                <a:ea typeface="Calibri"/>
                <a:cs typeface="Calibri" panose="020F0502020204030204" pitchFamily="34" charset="0"/>
                <a:sym typeface="Calibri"/>
              </a:rPr>
              <a:t>Fradkov</a:t>
            </a:r>
            <a:r>
              <a:rPr lang="en-US" sz="3200" dirty="0">
                <a:solidFill>
                  <a:schemeClr val="dk1"/>
                </a:solidFill>
                <a:latin typeface="Calibri" panose="020F0502020204030204" pitchFamily="34" charset="0"/>
                <a:ea typeface="Calibri"/>
                <a:cs typeface="Calibri" panose="020F0502020204030204" pitchFamily="34" charset="0"/>
                <a:sym typeface="Calibri"/>
              </a:rPr>
              <a:t>, Speed-gradient scheme and its application in adaptive control</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problems, </a:t>
            </a:r>
            <a:r>
              <a:rPr lang="en-US" sz="3200" dirty="0" err="1">
                <a:solidFill>
                  <a:schemeClr val="dk1"/>
                </a:solidFill>
                <a:latin typeface="Calibri" panose="020F0502020204030204" pitchFamily="34" charset="0"/>
                <a:ea typeface="Calibri"/>
                <a:cs typeface="Calibri" panose="020F0502020204030204" pitchFamily="34" charset="0"/>
                <a:sym typeface="Calibri"/>
              </a:rPr>
              <a:t>Autom</a:t>
            </a:r>
            <a:r>
              <a:rPr lang="en-US" sz="3200" dirty="0">
                <a:solidFill>
                  <a:schemeClr val="dk1"/>
                </a:solidFill>
                <a:latin typeface="Calibri" panose="020F0502020204030204" pitchFamily="34" charset="0"/>
                <a:ea typeface="Calibri"/>
                <a:cs typeface="Calibri" panose="020F0502020204030204" pitchFamily="34" charset="0"/>
                <a:sym typeface="Calibri"/>
              </a:rPr>
              <a:t>. Remote Control 40 (9) (1980) 1333–1342.</a:t>
            </a:r>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lvl="0"/>
            <a:endParaRPr sz="3200" b="0" i="0" u="none" strike="noStrik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3200" b="0" i="0" u="none" strike="noStrike" dirty="0">
                <a:solidFill>
                  <a:schemeClr val="dk1"/>
                </a:solidFill>
                <a:latin typeface="Calibri" panose="020F0502020204030204" pitchFamily="34" charset="0"/>
                <a:ea typeface="Calibri"/>
                <a:cs typeface="Calibri" panose="020F0502020204030204" pitchFamily="34" charset="0"/>
                <a:sym typeface="Calibri"/>
              </a:rPr>
              <a:t>[3]</a:t>
            </a:r>
            <a:endParaRPr lang="tr-TR" sz="3200" b="0" i="0" u="none" strike="noStrik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sz="3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3200" dirty="0">
                <a:solidFill>
                  <a:schemeClr val="dk1"/>
                </a:solidFill>
                <a:latin typeface="Calibri" panose="020F0502020204030204" pitchFamily="34" charset="0"/>
                <a:ea typeface="Calibri"/>
                <a:cs typeface="Calibri" panose="020F0502020204030204" pitchFamily="34" charset="0"/>
                <a:sym typeface="Calibri"/>
              </a:rPr>
              <a:t>[4]</a:t>
            </a:r>
            <a:endParaRPr sz="1050" b="0" i="0" u="none" strike="noStrike" cap="none" dirty="0">
              <a:solidFill>
                <a:schemeClr val="dk1"/>
              </a:solidFill>
              <a:latin typeface="Times New Roman"/>
              <a:ea typeface="Times New Roman"/>
              <a:cs typeface="Times New Roman"/>
              <a:sym typeface="Times New Roman"/>
            </a:endParaRPr>
          </a:p>
        </p:txBody>
      </p:sp>
      <p:sp>
        <p:nvSpPr>
          <p:cNvPr id="9"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0"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11"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References</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pic>
        <p:nvPicPr>
          <p:cNvPr id="314" name="Google Shape;314;p16" descr="İstanbul Teknik Üniversitesi | İTÜ | İTÜ 1773"/>
          <p:cNvPicPr preferRelativeResize="0"/>
          <p:nvPr/>
        </p:nvPicPr>
        <p:blipFill rotWithShape="1">
          <a:blip r:embed="rId4">
            <a:alphaModFix/>
          </a:blip>
          <a:srcRect/>
          <a:stretch/>
        </p:blipFill>
        <p:spPr>
          <a:xfrm>
            <a:off x="9028282" y="479248"/>
            <a:ext cx="4823497" cy="2941157"/>
          </a:xfrm>
          <a:prstGeom prst="rect">
            <a:avLst/>
          </a:prstGeom>
          <a:noFill/>
          <a:ln>
            <a:noFill/>
          </a:ln>
        </p:spPr>
      </p:pic>
      <p:sp>
        <p:nvSpPr>
          <p:cNvPr id="315" name="Google Shape;315;p16"/>
          <p:cNvSpPr txBox="1"/>
          <p:nvPr/>
        </p:nvSpPr>
        <p:spPr>
          <a:xfrm>
            <a:off x="3385511" y="5952683"/>
            <a:ext cx="15001103" cy="10925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500" dirty="0">
                <a:solidFill>
                  <a:schemeClr val="lt1"/>
                </a:solidFill>
                <a:latin typeface="Times New Roman"/>
                <a:ea typeface="Times New Roman"/>
                <a:cs typeface="Times New Roman"/>
                <a:sym typeface="Times New Roman"/>
              </a:rPr>
              <a:t>Thank</a:t>
            </a:r>
            <a:r>
              <a:rPr lang="tr-TR" sz="6500" dirty="0">
                <a:solidFill>
                  <a:schemeClr val="lt1"/>
                </a:solidFill>
                <a:latin typeface="Times New Roman"/>
                <a:ea typeface="Times New Roman"/>
                <a:cs typeface="Times New Roman"/>
                <a:sym typeface="Times New Roman"/>
              </a:rPr>
              <a:t> You for Listening!</a:t>
            </a:r>
            <a:endParaRPr sz="4800"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9442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Tanım</a:t>
                </a:r>
                <a:r>
                  <a:rPr lang="tr-TR" sz="4000" dirty="0">
                    <a:solidFill>
                      <a:schemeClr val="tx1"/>
                    </a:solidFill>
                    <a:latin typeface="Times New Roman"/>
                    <a:cs typeface="Times New Roman"/>
                    <a:sym typeface="Times New Roman"/>
                  </a:rPr>
                  <a:t>:</a:t>
                </a:r>
              </a:p>
              <a:p>
                <a:pPr marL="457200" lvl="1"/>
                <a:r>
                  <a:rPr lang="tr-TR" sz="4000" dirty="0">
                    <a:solidFill>
                      <a:schemeClr val="tx1"/>
                    </a:solidFill>
                    <a:latin typeface="Times New Roman"/>
                    <a:cs typeface="Times New Roman"/>
                    <a:sym typeface="Times New Roman"/>
                  </a:rPr>
                  <a:t>Bir sistemin tüm trajektorilerinin, başlangıçtan belirli bir süre geçtikten sonra, sabit bir sınır bölgesi içinde kalacağını garanti eden kararlılık ölçütüdür.</a:t>
                </a: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Amaç:</a:t>
                </a:r>
              </a:p>
              <a:p>
                <a:pPr marL="457200" lvl="1"/>
                <a:r>
                  <a:rPr lang="tr-TR" sz="4000" dirty="0">
                    <a:solidFill>
                      <a:schemeClr val="tx1"/>
                    </a:solidFill>
                    <a:latin typeface="Times New Roman"/>
                    <a:cs typeface="Times New Roman"/>
                    <a:sym typeface="Times New Roman"/>
                  </a:rPr>
                  <a:t>Asimptotik stabilite mümkün olmasa bile, sistemin büyüyüp kontrolden çıkmasını engellemek ve belirli bir hata bölgesi içinde kalmasını sağlamak.</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Özellikle </a:t>
                </a:r>
                <a:r>
                  <a:rPr lang="tr-TR" sz="4000" b="1" dirty="0">
                    <a:solidFill>
                      <a:schemeClr val="tx1"/>
                    </a:solidFill>
                    <a:latin typeface="Times New Roman"/>
                    <a:cs typeface="Times New Roman"/>
                    <a:sym typeface="Times New Roman"/>
                  </a:rPr>
                  <a:t>dış bozuculara </a:t>
                </a:r>
                <a:r>
                  <a:rPr lang="tr-TR" sz="4000" dirty="0">
                    <a:solidFill>
                      <a:schemeClr val="tx1"/>
                    </a:solidFill>
                    <a:latin typeface="Times New Roman"/>
                    <a:cs typeface="Times New Roman"/>
                    <a:sym typeface="Times New Roman"/>
                  </a:rPr>
                  <a:t>maruz kalan ya da </a:t>
                </a:r>
                <a:r>
                  <a:rPr lang="tr-TR" sz="4000" b="1" dirty="0">
                    <a:solidFill>
                      <a:schemeClr val="tx1"/>
                    </a:solidFill>
                    <a:latin typeface="Times New Roman"/>
                    <a:cs typeface="Times New Roman"/>
                    <a:sym typeface="Times New Roman"/>
                  </a:rPr>
                  <a:t>model belirsizlikleri </a:t>
                </a:r>
                <a:r>
                  <a:rPr lang="tr-TR" sz="4000" dirty="0">
                    <a:solidFill>
                      <a:schemeClr val="tx1"/>
                    </a:solidFill>
                    <a:latin typeface="Times New Roman"/>
                    <a:cs typeface="Times New Roman"/>
                    <a:sym typeface="Times New Roman"/>
                  </a:rPr>
                  <a:t>içeren sistemlerde, asimptotik stabilite beklemenin gerçekçi olmadığı durumlarda tercih edilir.</a:t>
                </a:r>
              </a:p>
              <a:p>
                <a:pPr marL="457200" lvl="1"/>
                <a:endParaRPr lang="tr-TR" sz="4000" dirty="0">
                  <a:solidFill>
                    <a:schemeClr val="tx1"/>
                  </a:solidFill>
                  <a:latin typeface="Times New Roman"/>
                  <a:cs typeface="Times New Roman"/>
                  <a:sym typeface="Times New Roman"/>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0 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𝑦𝑒𝑟𝑖𝑛𝑒</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𝛼</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&gt;0</m:t>
                      </m:r>
                    </m:oMath>
                  </m:oMathPara>
                </a14:m>
                <a:endParaRPr lang="tr-TR" sz="4000" kern="100" dirty="0">
                  <a:latin typeface="Times New Roman"/>
                  <a:ea typeface="Calibri" panose="020F0502020204030204" pitchFamily="34" charset="0"/>
                  <a:cs typeface="Arial" panose="020B0604020202020204" pitchFamily="34" charset="0"/>
                </a:endParaRPr>
              </a:p>
              <a:p>
                <a:pPr>
                  <a:lnSpc>
                    <a:spcPct val="150000"/>
                  </a:lnSpc>
                  <a:spcAft>
                    <a:spcPts val="800"/>
                  </a:spcAft>
                </a:pPr>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944268"/>
              </a:xfrm>
              <a:prstGeom prst="rect">
                <a:avLst/>
              </a:prstGeom>
              <a:blipFill>
                <a:blip r:embed="rId5"/>
                <a:stretch>
                  <a:fillRect t="-1227"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0782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64828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b="1" kern="100" dirty="0">
                    <a:ea typeface="Calibri" panose="020F0502020204030204" pitchFamily="34" charset="0"/>
                    <a:cs typeface="Arial" panose="020B0604020202020204" pitchFamily="34" charset="0"/>
                  </a:rPr>
                  <a:t>    </a:t>
                </a:r>
                <a14:m>
                  <m:oMath xmlns:m="http://schemas.openxmlformats.org/officeDocument/2006/math">
                    <m:acc>
                      <m:accPr>
                        <m:chr m:val="̇"/>
                        <m:ctrlPr>
                          <a:rPr lang="tr-TR" sz="4000" b="1"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b="1" i="1" kern="100">
                            <a:latin typeface="Cambria Math" panose="02040503050406030204" pitchFamily="18" charset="0"/>
                            <a:ea typeface="Calibri" panose="020F0502020204030204" pitchFamily="34" charset="0"/>
                            <a:cs typeface="Arial" panose="020B0604020202020204" pitchFamily="34" charset="0"/>
                          </a:rPr>
                          <m:t>𝑽</m:t>
                        </m:r>
                      </m:e>
                    </m:acc>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𝜶</m:t>
                    </m:r>
                    <m:r>
                      <a:rPr lang="en-US" sz="4000" b="1" i="1" kern="100">
                        <a:latin typeface="Cambria Math" panose="02040503050406030204" pitchFamily="18" charset="0"/>
                        <a:ea typeface="Calibri" panose="020F0502020204030204" pitchFamily="34" charset="0"/>
                        <a:cs typeface="Arial" panose="020B0604020202020204" pitchFamily="34" charset="0"/>
                      </a:rPr>
                      <m:t>𝑽</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𝜷</m:t>
                    </m:r>
                  </m:oMath>
                </a14:m>
                <a:endParaRPr lang="tr-TR" sz="4000" b="1" kern="100" dirty="0">
                  <a:latin typeface="Times New Roman"/>
                  <a:ea typeface="Calibri" panose="020F0502020204030204" pitchFamily="34" charset="0"/>
                  <a:cs typeface="Arial" panose="020B0604020202020204" pitchFamily="34" charset="0"/>
                </a:endParaRPr>
              </a:p>
              <a:p>
                <a:pPr marL="457200" lvl="1"/>
                <a:r>
                  <a:rPr lang="tr-TR" sz="4000" kern="100" dirty="0">
                    <a:latin typeface="Times New Roman" panose="02020603050405020304" pitchFamily="18" charset="0"/>
                    <a:ea typeface="Calibri" panose="020F0502020204030204" pitchFamily="34" charset="0"/>
                    <a:cs typeface="Arial" panose="020B0604020202020204" pitchFamily="34" charset="0"/>
                  </a:rPr>
                  <a:t> Lyapunov fonksiyonu türevinin kesin negatifliği yerine negatif orantılı + sabit olarak ispatlanması   daha gerçekçi bir hedeftir. Comparison Lemma [2] uygulandığında aşağıdaki çözüm elde edilir:</a:t>
                </a:r>
              </a:p>
              <a:p>
                <a:pPr marL="457200" lvl="1"/>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𝑡</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r>
                            <a:rPr lang="en-US" sz="4000" i="1">
                              <a:latin typeface="Cambria Math" panose="02040503050406030204" pitchFamily="18" charset="0"/>
                              <a:ea typeface="Calibri" panose="020F0502020204030204" pitchFamily="34" charset="0"/>
                              <a:cs typeface="Arial" panose="020B0604020202020204" pitchFamily="34" charset="0"/>
                            </a:rPr>
                            <m:t>−</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𝑒</m:t>
                          </m:r>
                        </m:e>
                        <m: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𝛼</m:t>
                          </m:r>
                          <m:d>
                            <m:dPr>
                              <m:ctrlPr>
                                <a:rPr lang="tr-TR" sz="4000" i="1">
                                  <a:latin typeface="Cambria Math" panose="02040503050406030204" pitchFamily="18" charset="0"/>
                                </a:rPr>
                              </m:ctrlPr>
                            </m:dPr>
                            <m:e>
                              <m:r>
                                <a:rPr lang="en-US" sz="4000" i="1">
                                  <a:latin typeface="Cambria Math" panose="02040503050406030204" pitchFamily="18" charset="0"/>
                                  <a:ea typeface="Calibri" panose="020F0502020204030204" pitchFamily="34" charset="0"/>
                                  <a:cs typeface="Arial" panose="020B0604020202020204" pitchFamily="34" charset="0"/>
                                </a:rPr>
                                <m:t>𝑡</m:t>
                              </m:r>
                              <m:r>
                                <a:rPr lang="en-US" sz="4000" i="1">
                                  <a:latin typeface="Cambria Math" panose="02040503050406030204" pitchFamily="18" charset="0"/>
                                  <a:ea typeface="Calibri" panose="020F0502020204030204" pitchFamily="34" charset="0"/>
                                  <a:cs typeface="Arial" panose="020B0604020202020204" pitchFamily="34" charset="0"/>
                                </a:rPr>
                                <m:t>−</m:t>
                              </m:r>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sup>
                      </m:sSup>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tr-TR" sz="4000" b="0" i="1" smtClean="0">
                          <a:latin typeface="Cambria Math" panose="02040503050406030204" pitchFamily="18" charset="0"/>
                          <a:ea typeface="Calibri" panose="020F0502020204030204" pitchFamily="34" charset="0"/>
                          <a:cs typeface="Arial" panose="020B0604020202020204" pitchFamily="34" charset="0"/>
                        </a:rPr>
                        <m:t> </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r>
                  <a:rPr lang="en-US" sz="4000" dirty="0">
                    <a:latin typeface="Times New Roman" panose="02020603050405020304" pitchFamily="18" charset="0"/>
                    <a:ea typeface="Calibri" panose="020F0502020204030204" pitchFamily="34" charset="0"/>
                    <a:cs typeface="Arial" panose="020B0604020202020204" pitchFamily="34" charset="0"/>
                  </a:rPr>
                  <a:t>İlk terim </a:t>
                </a:r>
                <a:r>
                  <a:rPr lang="tr-TR" sz="4000" dirty="0">
                    <a:latin typeface="Times New Roman" panose="02020603050405020304" pitchFamily="18" charset="0"/>
                    <a:ea typeface="Calibri" panose="020F0502020204030204" pitchFamily="34" charset="0"/>
                    <a:cs typeface="Arial" panose="020B0604020202020204" pitchFamily="34" charset="0"/>
                  </a:rPr>
                  <a:t>transient bölgeyi </a:t>
                </a:r>
                <a:r>
                  <a:rPr lang="en-US" sz="4000" dirty="0">
                    <a:latin typeface="Times New Roman" panose="02020603050405020304" pitchFamily="18" charset="0"/>
                    <a:ea typeface="Calibri" panose="020F0502020204030204" pitchFamily="34" charset="0"/>
                    <a:cs typeface="Arial" panose="020B0604020202020204" pitchFamily="34" charset="0"/>
                  </a:rPr>
                  <a:t>belirlerken, ikinci terim</a:t>
                </a:r>
                <a:r>
                  <a:rPr lang="tr-TR"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latin typeface="Times New Roman" panose="02020603050405020304" pitchFamily="18" charset="0"/>
                    <a:ea typeface="Calibri" panose="020F0502020204030204" pitchFamily="34" charset="0"/>
                    <a:cs typeface="Arial" panose="020B0604020202020204" pitchFamily="34" charset="0"/>
                  </a:rPr>
                  <a:t> sistemin nihai sınırını ifade eder.</a:t>
                </a:r>
                <a:r>
                  <a:rPr lang="tr-TR" sz="4000" dirty="0">
                    <a:latin typeface="Times New Roman" panose="02020603050405020304" pitchFamily="18" charset="0"/>
                    <a:ea typeface="Calibri" panose="020F0502020204030204" pitchFamily="34" charset="0"/>
                    <a:cs typeface="Arial" panose="020B0604020202020204" pitchFamily="34" charset="0"/>
                  </a:rPr>
                  <a:t> S</a:t>
                </a:r>
                <a:r>
                  <a:rPr lang="en-US" sz="4000" dirty="0">
                    <a:latin typeface="Times New Roman" panose="02020603050405020304" pitchFamily="18" charset="0"/>
                    <a:ea typeface="Calibri" panose="020F0502020204030204" pitchFamily="34" charset="0"/>
                    <a:cs typeface="Arial" panose="020B0604020202020204" pitchFamily="34" charset="0"/>
                  </a:rPr>
                  <a:t>istemin tüm trajektorileri, en geç belirli bir süreden sonra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Calibri" panose="020F0502020204030204" pitchFamily="34" charset="0"/>
                    <a:cs typeface="Arial" panose="020B0604020202020204" pitchFamily="34" charset="0"/>
                  </a:rPr>
                  <a:t>​ yarıçaplı bir kürenin (veya elipsoidin) içine girecek ve orada kalacaktır.</a:t>
                </a:r>
                <a:endParaRPr lang="tr-TR" sz="40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dirty="0">
                  <a:solidFill>
                    <a:schemeClr val="tx1"/>
                  </a:solidFill>
                  <a:latin typeface="Times New Roman" panose="02020603050405020304" pitchFamily="18" charset="0"/>
                  <a:cs typeface="Arial" panose="020B0604020202020204" pitchFamily="34" charset="0"/>
                  <a:sym typeface="Times New Roman"/>
                </a:endParaRPr>
              </a:p>
              <a:p>
                <a:pPr marL="457200" lvl="1"/>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𝛼</m:t>
                    </m:r>
                  </m:oMath>
                </a14:m>
                <a:r>
                  <a:rPr lang="tr-TR" sz="4000" dirty="0">
                    <a:solidFill>
                      <a:schemeClr val="tx1"/>
                    </a:solidFill>
                    <a:latin typeface="Times New Roman"/>
                    <a:cs typeface="Times New Roman"/>
                    <a:sym typeface="Times New Roman"/>
                  </a:rPr>
                  <a:t> sistemin sönüm karakterini ve yakınsama hızını belirlerken, </a:t>
                </a:r>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𝛽</m:t>
                    </m:r>
                  </m:oMath>
                </a14:m>
                <a:r>
                  <a:rPr lang="tr-TR" sz="4000" dirty="0">
                    <a:solidFill>
                      <a:schemeClr val="tx1"/>
                    </a:solidFill>
                    <a:latin typeface="Times New Roman"/>
                    <a:cs typeface="Times New Roman"/>
                    <a:sym typeface="Times New Roman"/>
                  </a:rPr>
                  <a:t> bozucuların ve belirsizliklerin sistem performansına etkisinin bir ölçüsüdür.</a:t>
                </a: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648289"/>
              </a:xfrm>
              <a:prstGeom prst="rect">
                <a:avLst/>
              </a:prstGeom>
              <a:blipFill>
                <a:blip r:embed="rId5"/>
                <a:stretch>
                  <a:fillRect r="-460" b="-204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19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XX</a:t>
            </a:r>
            <a:r>
              <a:rPr lang="en-US" sz="3200" b="0" i="0" u="none" strike="noStrike" cap="none" dirty="0">
                <a:solidFill>
                  <a:schemeClr val="lt1"/>
                </a:solidFill>
                <a:latin typeface="Times New Roman"/>
                <a:ea typeface="Times New Roman"/>
                <a:cs typeface="Times New Roman"/>
                <a:sym typeface="Times New Roman"/>
              </a:rPr>
              <a:t>/</a:t>
            </a:r>
            <a:r>
              <a:rPr lang="tr-TR" sz="3200" b="0" i="0" u="none" strike="noStrike" cap="none" dirty="0">
                <a:solidFill>
                  <a:schemeClr val="lt1"/>
                </a:solidFill>
                <a:latin typeface="Times New Roman"/>
                <a:ea typeface="Times New Roman"/>
                <a:cs typeface="Times New Roman"/>
                <a:sym typeface="Times New Roman"/>
              </a:rPr>
              <a:t>06</a:t>
            </a:r>
            <a:r>
              <a:rPr lang="en-US" sz="3200" b="0" i="0" u="none" strike="noStrike" cap="none" dirty="0">
                <a:solidFill>
                  <a:schemeClr val="lt1"/>
                </a:solidFill>
                <a:latin typeface="Times New Roman"/>
                <a:ea typeface="Times New Roman"/>
                <a:cs typeface="Times New Roman"/>
                <a:sym typeface="Times New Roman"/>
              </a:rPr>
              <a:t>/202</a:t>
            </a:r>
            <a:r>
              <a:rPr lang="tr-TR" sz="3200" b="0" i="0" u="none" strike="noStrike" cap="none" dirty="0">
                <a:solidFill>
                  <a:schemeClr val="lt1"/>
                </a:solidFill>
                <a:latin typeface="Times New Roman"/>
                <a:ea typeface="Times New Roman"/>
                <a:cs typeface="Times New Roman"/>
                <a:sym typeface="Times New Roman"/>
              </a:rPr>
              <a:t>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738699"/>
              </a:xfrm>
              <a:prstGeom prst="rect">
                <a:avLst/>
              </a:prstGeom>
              <a:noFill/>
              <a:ln>
                <a:noFill/>
              </a:ln>
            </p:spPr>
            <p:txBody>
              <a:bodyPr spcFirstLastPara="1" wrap="square" lIns="91425" tIns="45700" rIns="91425" bIns="45700" anchor="t" anchorCtr="0">
                <a:spAutoFit/>
              </a:bodyPr>
              <a:lstStyle/>
              <a:p>
                <a:pPr marL="457200" lvl="1"/>
                <a:r>
                  <a:rPr lang="tr-TR" sz="4000" dirty="0">
                    <a:solidFill>
                      <a:schemeClr val="tx1"/>
                    </a:solidFill>
                    <a:latin typeface="Times New Roman"/>
                    <a:cs typeface="Times New Roman"/>
                    <a:sym typeface="Times New Roman"/>
                  </a:rPr>
                  <a:t>Varsayım 1’i sağlayan sistem, aşağıdaki adaptif kontrolcü yapısı ile kontrol edilmek istenmektedir.</a:t>
                </a:r>
              </a:p>
              <a:p>
                <a:pPr marL="457200" lvl="1"/>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Times New Roman" panose="02020603050405020304" pitchFamily="18" charset="0"/>
                          <a:cs typeface="Arial" panose="020B0604020202020204" pitchFamily="34" charset="0"/>
                        </a:rPr>
                        <m:t>𝑢</m:t>
                      </m:r>
                      <m:r>
                        <a:rPr lang="en-US" sz="4000" i="1" smtClean="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Ölçümlerin kuantize olmadığı durumlar için, bu yapının nihai sınırlılığı sağladığı daha önce gösterilmiştir [23]. Bu makalede, ölçümlerin kuantize olduğu durumlar için sınırlılık analizi yapılmıştır.</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Bu analiz için aşağıdaki Lyapunov fonksiyonu seçilmiştir:</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𝑉</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dirty="0">
                  <a:effectLst/>
                  <a:latin typeface="Times New Roman"/>
                  <a:ea typeface="Times New Roman" panose="02020603050405020304" pitchFamily="18" charset="0"/>
                  <a:cs typeface="Arial" panose="020B0604020202020204" pitchFamily="34" charset="0"/>
                </a:endParaRPr>
              </a:p>
              <a:p>
                <a:pPr marL="457200" lvl="1"/>
                <a:endParaRPr lang="tr-TR" sz="4000" dirty="0">
                  <a:effectLst/>
                  <a:latin typeface="Times New Roman"/>
                  <a:ea typeface="Times New Roman" panose="02020603050405020304" pitchFamily="18" charset="0"/>
                  <a:cs typeface="Arial" panose="020B0604020202020204" pitchFamily="34" charset="0"/>
                </a:endParaRPr>
              </a:p>
              <a:p>
                <a:pPr marL="457200" lvl="1"/>
                <a:r>
                  <a:rPr lang="tr-TR" sz="4000" dirty="0">
                    <a:solidFill>
                      <a:schemeClr val="tx1"/>
                    </a:solidFill>
                    <a:latin typeface="Times New Roman"/>
                    <a:cs typeface="Times New Roman"/>
                    <a:sym typeface="Times New Roman"/>
                  </a:rPr>
                  <a:t>Bu fonksiyonun ilk terimi ile sistemin toplam enerjisi, ikinci terimi ile adaptif kontrolcü parametresi tahmin hatası sınırladırılmak istenir. Sınırlılık için Lyapunov fonksiyonun türevi incelenecektir.</a:t>
                </a:r>
              </a:p>
              <a:p>
                <a:pPr marL="457200" lvl="1"/>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738699"/>
              </a:xfrm>
              <a:prstGeom prst="rect">
                <a:avLst/>
              </a:prstGeom>
              <a:blipFill>
                <a:blip r:embed="rId5"/>
                <a:stretch>
                  <a:fillRect t="-1255" r="-86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494826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11832</Words>
  <Application>Microsoft Office PowerPoint</Application>
  <PresentationFormat>Custom</PresentationFormat>
  <Paragraphs>648</Paragraphs>
  <Slides>65</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Aptos</vt:lpstr>
      <vt:lpstr>Arial</vt:lpstr>
      <vt:lpstr>Calibri</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pc3</dc:creator>
  <cp:lastModifiedBy>Mustafa Arık</cp:lastModifiedBy>
  <cp:revision>328</cp:revision>
  <dcterms:modified xsi:type="dcterms:W3CDTF">2025-06-08T17:16:33Z</dcterms:modified>
</cp:coreProperties>
</file>